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5" r:id="rId2"/>
    <p:sldId id="273" r:id="rId3"/>
    <p:sldId id="288" r:id="rId4"/>
    <p:sldId id="289" r:id="rId5"/>
    <p:sldId id="275" r:id="rId6"/>
    <p:sldId id="279" r:id="rId7"/>
    <p:sldId id="258" r:id="rId8"/>
    <p:sldId id="262" r:id="rId9"/>
    <p:sldId id="268" r:id="rId10"/>
    <p:sldId id="270" r:id="rId11"/>
    <p:sldId id="280" r:id="rId12"/>
    <p:sldId id="282" r:id="rId13"/>
    <p:sldId id="284" r:id="rId14"/>
    <p:sldId id="281" r:id="rId15"/>
    <p:sldId id="283" r:id="rId16"/>
    <p:sldId id="271" r:id="rId17"/>
    <p:sldId id="263" r:id="rId18"/>
    <p:sldId id="265" r:id="rId19"/>
    <p:sldId id="266" r:id="rId20"/>
    <p:sldId id="267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E3E0C-ADFA-4D27-A7ED-4A946EE236B3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5921A3-EF27-43D3-84B6-47662AD45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2089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Interestingly more</a:t>
            </a:r>
            <a:r>
              <a:rPr lang="en-US" baseline="0" dirty="0" smtClean="0"/>
              <a:t> exploration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409EEC-BAF2-4C3F-968E-416B5D1C07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18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buFont typeface="Courier New" panose="02070309020205020404" pitchFamily="49" charset="0"/>
              <a:buNone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409EEC-BAF2-4C3F-968E-416B5D1C07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04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3B38-EF19-4395-AF07-451F1739BC41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BDBC-FA51-43A4-B2F8-1EDE071899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213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3B38-EF19-4395-AF07-451F1739BC41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BDBC-FA51-43A4-B2F8-1EDE071899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5773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3B38-EF19-4395-AF07-451F1739BC41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BDBC-FA51-43A4-B2F8-1EDE071899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5514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3B38-EF19-4395-AF07-451F1739BC41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BDBC-FA51-43A4-B2F8-1EDE071899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47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3B38-EF19-4395-AF07-451F1739BC41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BDBC-FA51-43A4-B2F8-1EDE071899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4167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3B38-EF19-4395-AF07-451F1739BC41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BDBC-FA51-43A4-B2F8-1EDE071899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8785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3B38-EF19-4395-AF07-451F1739BC41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BDBC-FA51-43A4-B2F8-1EDE071899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879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3B38-EF19-4395-AF07-451F1739BC41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BDBC-FA51-43A4-B2F8-1EDE071899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60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3B38-EF19-4395-AF07-451F1739BC41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BDBC-FA51-43A4-B2F8-1EDE071899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8714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3B38-EF19-4395-AF07-451F1739BC41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BDBC-FA51-43A4-B2F8-1EDE071899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688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3B38-EF19-4395-AF07-451F1739BC41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BDBC-FA51-43A4-B2F8-1EDE071899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5546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83B38-EF19-4395-AF07-451F1739BC41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4BDBC-FA51-43A4-B2F8-1EDE071899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289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90"/>
          <a:stretch/>
        </p:blipFill>
        <p:spPr bwMode="auto">
          <a:xfrm>
            <a:off x="252160" y="937150"/>
            <a:ext cx="8079040" cy="27065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hteck 5"/>
          <p:cNvSpPr/>
          <p:nvPr/>
        </p:nvSpPr>
        <p:spPr>
          <a:xfrm>
            <a:off x="397902" y="182098"/>
            <a:ext cx="42937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 </a:t>
            </a:r>
            <a:r>
              <a:rPr lang="en-US" sz="2400" b="1" dirty="0" err="1"/>
              <a:t>NoSeMaze</a:t>
            </a:r>
            <a:r>
              <a:rPr lang="en-US" sz="2400" b="1" dirty="0"/>
              <a:t>  </a:t>
            </a:r>
            <a:endParaRPr lang="en-US" sz="2400" b="1" dirty="0" smtClean="0"/>
          </a:p>
          <a:p>
            <a:r>
              <a:rPr lang="en-US" sz="2400" dirty="0" smtClean="0"/>
              <a:t>- </a:t>
            </a:r>
            <a:r>
              <a:rPr lang="en-US" sz="2400" u="sng" dirty="0"/>
              <a:t>no</a:t>
            </a:r>
            <a:r>
              <a:rPr lang="en-US" sz="2400" dirty="0"/>
              <a:t>n-invasive </a:t>
            </a:r>
            <a:r>
              <a:rPr lang="en-US" sz="2400" u="sng" dirty="0"/>
              <a:t>se</a:t>
            </a:r>
            <a:r>
              <a:rPr lang="en-US" sz="2400" dirty="0"/>
              <a:t>nsor-rich </a:t>
            </a:r>
            <a:r>
              <a:rPr lang="en-US" sz="2400" dirty="0" smtClean="0"/>
              <a:t>maze</a:t>
            </a:r>
            <a:endParaRPr lang="en-US" sz="2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696" y="3765332"/>
            <a:ext cx="5720499" cy="294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2" t="69942" r="64802"/>
          <a:stretch/>
        </p:blipFill>
        <p:spPr>
          <a:xfrm>
            <a:off x="5670588" y="4699249"/>
            <a:ext cx="1736946" cy="15702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/>
          <a:p>
            <a:r>
              <a:rPr lang="de-DE" sz="3200" b="1" dirty="0">
                <a:latin typeface="+mn-lt"/>
              </a:rPr>
              <a:t>OXTR</a:t>
            </a:r>
            <a:r>
              <a:rPr lang="el-GR" sz="3200" b="1" baseline="30000" dirty="0">
                <a:latin typeface="+mn-lt"/>
              </a:rPr>
              <a:t>Δ</a:t>
            </a:r>
            <a:r>
              <a:rPr lang="de-DE" sz="3200" b="1" baseline="30000" dirty="0">
                <a:latin typeface="+mn-lt"/>
              </a:rPr>
              <a:t>AON</a:t>
            </a:r>
            <a:r>
              <a:rPr lang="de-DE" sz="3200" b="1" dirty="0">
                <a:latin typeface="+mn-lt"/>
              </a:rPr>
              <a:t> </a:t>
            </a:r>
            <a:r>
              <a:rPr lang="de-DE" sz="3200" b="1" dirty="0" err="1">
                <a:latin typeface="+mn-lt"/>
              </a:rPr>
              <a:t>vs</a:t>
            </a:r>
            <a:r>
              <a:rPr lang="de-DE" sz="3200" b="1" dirty="0">
                <a:latin typeface="+mn-lt"/>
              </a:rPr>
              <a:t> </a:t>
            </a:r>
            <a:r>
              <a:rPr lang="de-DE" sz="3200" b="1" dirty="0" err="1" smtClean="0">
                <a:latin typeface="+mn-lt"/>
              </a:rPr>
              <a:t>controls</a:t>
            </a:r>
            <a:r>
              <a:rPr lang="de-DE" sz="3200" b="1" dirty="0" smtClean="0">
                <a:latin typeface="+mn-lt"/>
              </a:rPr>
              <a:t>: </a:t>
            </a:r>
            <a:r>
              <a:rPr lang="de-DE" sz="3200" b="1" dirty="0" err="1" smtClean="0">
                <a:latin typeface="+mn-lt"/>
              </a:rPr>
              <a:t>social</a:t>
            </a:r>
            <a:r>
              <a:rPr lang="de-DE" sz="3200" b="1" dirty="0" smtClean="0">
                <a:latin typeface="+mn-lt"/>
              </a:rPr>
              <a:t> </a:t>
            </a:r>
            <a:r>
              <a:rPr lang="de-DE" sz="3200" b="1" dirty="0" err="1" smtClean="0">
                <a:latin typeface="+mn-lt"/>
              </a:rPr>
              <a:t>hierarchy</a:t>
            </a:r>
            <a:endParaRPr lang="de-DE" sz="3200" b="1" dirty="0">
              <a:latin typeface="+mn-lt"/>
            </a:endParaRPr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8231781" y="1973179"/>
            <a:ext cx="3472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b="1" dirty="0" err="1" smtClean="0"/>
              <a:t>lower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David‘s</a:t>
            </a:r>
            <a:r>
              <a:rPr lang="de-DE" sz="2000" b="1" dirty="0" smtClean="0"/>
              <a:t> score in </a:t>
            </a:r>
            <a:r>
              <a:rPr lang="de-DE" sz="2000" b="1" dirty="0" smtClean="0">
                <a:latin typeface="+mn-lt"/>
              </a:rPr>
              <a:t>OXTR</a:t>
            </a:r>
            <a:r>
              <a:rPr lang="el-GR" sz="2000" b="1" baseline="30000" dirty="0" smtClean="0">
                <a:latin typeface="+mn-lt"/>
              </a:rPr>
              <a:t>Δ</a:t>
            </a:r>
            <a:r>
              <a:rPr lang="de-DE" sz="2000" b="1" baseline="30000" dirty="0" smtClean="0">
                <a:latin typeface="+mn-lt"/>
              </a:rPr>
              <a:t>AON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compared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to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controls</a:t>
            </a:r>
            <a:r>
              <a:rPr lang="de-DE" sz="2000" b="1" dirty="0" smtClean="0"/>
              <a:t> in </a:t>
            </a:r>
            <a:r>
              <a:rPr lang="de-DE" sz="2000" b="1" dirty="0" err="1" smtClean="0"/>
              <a:t>week</a:t>
            </a:r>
            <a:r>
              <a:rPr lang="de-DE" sz="2000" b="1" dirty="0" smtClean="0"/>
              <a:t> 1</a:t>
            </a:r>
            <a:r>
              <a:rPr lang="de-DE" sz="2000" dirty="0" smtClean="0"/>
              <a:t> </a:t>
            </a:r>
            <a:r>
              <a:rPr lang="de-DE" sz="2000" dirty="0" err="1" smtClean="0"/>
              <a:t>when</a:t>
            </a:r>
            <a:r>
              <a:rPr lang="de-DE" sz="2000" dirty="0" smtClean="0"/>
              <a:t> </a:t>
            </a:r>
            <a:r>
              <a:rPr lang="de-DE" sz="2000" dirty="0" err="1" smtClean="0"/>
              <a:t>combining</a:t>
            </a:r>
            <a:r>
              <a:rPr lang="de-DE" sz="2000" dirty="0" smtClean="0"/>
              <a:t> </a:t>
            </a:r>
            <a:r>
              <a:rPr lang="de-DE" sz="2000" dirty="0" err="1" smtClean="0"/>
              <a:t>both</a:t>
            </a:r>
            <a:r>
              <a:rPr lang="de-DE" sz="2000" dirty="0" smtClean="0"/>
              <a:t> </a:t>
            </a:r>
            <a:r>
              <a:rPr lang="de-DE" sz="2000" dirty="0" err="1" smtClean="0"/>
              <a:t>cohorts</a:t>
            </a:r>
            <a:r>
              <a:rPr lang="de-DE" sz="2000" dirty="0" smtClean="0"/>
              <a:t> (</a:t>
            </a:r>
            <a:r>
              <a:rPr lang="de-DE" sz="2000" dirty="0" err="1" smtClean="0"/>
              <a:t>old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young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not </a:t>
            </a:r>
            <a:r>
              <a:rPr lang="de-DE" sz="2000" dirty="0" err="1" smtClean="0"/>
              <a:t>significant</a:t>
            </a:r>
            <a:r>
              <a:rPr lang="de-DE" sz="2000" dirty="0" smtClean="0"/>
              <a:t>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second</a:t>
            </a:r>
            <a:r>
              <a:rPr lang="de-DE" sz="2000" dirty="0" smtClean="0"/>
              <a:t> </a:t>
            </a:r>
            <a:r>
              <a:rPr lang="de-DE" sz="2000" dirty="0" err="1" smtClean="0"/>
              <a:t>week</a:t>
            </a:r>
            <a:endParaRPr lang="de-DE" sz="2000" dirty="0" smtClean="0"/>
          </a:p>
          <a:p>
            <a:endParaRPr lang="de-DE" sz="2000" dirty="0"/>
          </a:p>
          <a:p>
            <a:r>
              <a:rPr lang="de-DE" sz="2000" dirty="0" err="1"/>
              <a:t>t</a:t>
            </a:r>
            <a:r>
              <a:rPr lang="de-DE" sz="2000" dirty="0" err="1" smtClean="0"/>
              <a:t>he</a:t>
            </a:r>
            <a:r>
              <a:rPr lang="de-DE" sz="2000" dirty="0" smtClean="0"/>
              <a:t> </a:t>
            </a:r>
            <a:r>
              <a:rPr lang="de-DE" sz="2000" dirty="0" err="1" smtClean="0"/>
              <a:t>effect</a:t>
            </a:r>
            <a:r>
              <a:rPr lang="de-DE" sz="2000" dirty="0" smtClean="0"/>
              <a:t> </a:t>
            </a:r>
            <a:r>
              <a:rPr lang="de-DE" sz="2000" dirty="0" err="1" smtClean="0"/>
              <a:t>is</a:t>
            </a:r>
            <a:r>
              <a:rPr lang="de-DE" sz="2000" dirty="0" smtClean="0"/>
              <a:t> </a:t>
            </a:r>
            <a:r>
              <a:rPr lang="de-DE" sz="2000" dirty="0" err="1" smtClean="0"/>
              <a:t>driven</a:t>
            </a:r>
            <a:r>
              <a:rPr lang="de-DE" sz="2000" dirty="0" smtClean="0"/>
              <a:t> </a:t>
            </a:r>
            <a:r>
              <a:rPr lang="de-DE" sz="2000" dirty="0" err="1" smtClean="0"/>
              <a:t>by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young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cohort</a:t>
            </a:r>
            <a:r>
              <a:rPr lang="de-DE" sz="2000" b="1" dirty="0" smtClean="0"/>
              <a:t> </a:t>
            </a:r>
            <a:r>
              <a:rPr lang="de-DE" sz="2000" dirty="0" smtClean="0"/>
              <a:t>(</a:t>
            </a:r>
            <a:r>
              <a:rPr lang="de-DE" sz="2000" dirty="0" err="1" smtClean="0"/>
              <a:t>week</a:t>
            </a:r>
            <a:r>
              <a:rPr lang="de-DE" sz="2000" dirty="0" smtClean="0"/>
              <a:t> 1)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not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observed</a:t>
            </a:r>
            <a:r>
              <a:rPr lang="de-DE" sz="2000" dirty="0" smtClean="0"/>
              <a:t>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old</a:t>
            </a:r>
            <a:r>
              <a:rPr lang="de-DE" sz="2000" dirty="0" smtClean="0"/>
              <a:t> </a:t>
            </a:r>
            <a:r>
              <a:rPr lang="de-DE" sz="2000" dirty="0" err="1" smtClean="0"/>
              <a:t>cohort</a:t>
            </a: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9" name="Textfeld 8"/>
          <p:cNvSpPr txBox="1"/>
          <p:nvPr/>
        </p:nvSpPr>
        <p:spPr>
          <a:xfrm>
            <a:off x="3602880" y="1115138"/>
            <a:ext cx="1565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c</a:t>
            </a:r>
            <a:r>
              <a:rPr lang="de-DE" b="1" dirty="0" err="1" smtClean="0"/>
              <a:t>ohort</a:t>
            </a:r>
            <a:r>
              <a:rPr lang="de-DE" b="1" dirty="0" smtClean="0"/>
              <a:t> 1 </a:t>
            </a:r>
            <a:r>
              <a:rPr lang="de-DE" b="1" dirty="0" err="1" smtClean="0"/>
              <a:t>and</a:t>
            </a:r>
            <a:r>
              <a:rPr lang="de-DE" b="1" dirty="0" smtClean="0"/>
              <a:t> 2</a:t>
            </a:r>
            <a:endParaRPr lang="de-DE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2561698" y="150602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i="1" dirty="0" err="1"/>
              <a:t>w</a:t>
            </a:r>
            <a:r>
              <a:rPr lang="de-DE" b="1" i="1" dirty="0" err="1" smtClean="0"/>
              <a:t>eek</a:t>
            </a:r>
            <a:r>
              <a:rPr lang="de-DE" b="1" i="1" dirty="0" smtClean="0"/>
              <a:t> 1</a:t>
            </a:r>
            <a:endParaRPr lang="de-DE" b="1" i="1" dirty="0"/>
          </a:p>
        </p:txBody>
      </p:sp>
      <p:sp>
        <p:nvSpPr>
          <p:cNvPr id="11" name="Textfeld 10"/>
          <p:cNvSpPr txBox="1"/>
          <p:nvPr/>
        </p:nvSpPr>
        <p:spPr>
          <a:xfrm>
            <a:off x="5314451" y="1504904"/>
            <a:ext cx="85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/>
              <a:t>w</a:t>
            </a:r>
            <a:r>
              <a:rPr lang="de-DE" i="1" dirty="0" err="1" smtClean="0"/>
              <a:t>eek</a:t>
            </a:r>
            <a:r>
              <a:rPr lang="de-DE" i="1" dirty="0" smtClean="0"/>
              <a:t> 2</a:t>
            </a:r>
            <a:endParaRPr lang="de-DE" i="1" dirty="0"/>
          </a:p>
        </p:txBody>
      </p:sp>
      <p:sp>
        <p:nvSpPr>
          <p:cNvPr id="14" name="Textfeld 13"/>
          <p:cNvSpPr txBox="1"/>
          <p:nvPr/>
        </p:nvSpPr>
        <p:spPr>
          <a:xfrm>
            <a:off x="1368023" y="4540409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err="1"/>
              <a:t>w</a:t>
            </a:r>
            <a:r>
              <a:rPr lang="de-DE" sz="1400" i="1" dirty="0" err="1" smtClean="0"/>
              <a:t>eek</a:t>
            </a:r>
            <a:r>
              <a:rPr lang="de-DE" sz="1400" i="1" dirty="0" smtClean="0"/>
              <a:t> 1</a:t>
            </a:r>
            <a:endParaRPr lang="de-DE" sz="1400" i="1" dirty="0"/>
          </a:p>
        </p:txBody>
      </p:sp>
      <p:sp>
        <p:nvSpPr>
          <p:cNvPr id="15" name="Textfeld 14"/>
          <p:cNvSpPr txBox="1"/>
          <p:nvPr/>
        </p:nvSpPr>
        <p:spPr>
          <a:xfrm>
            <a:off x="2898841" y="4528877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err="1"/>
              <a:t>w</a:t>
            </a:r>
            <a:r>
              <a:rPr lang="de-DE" sz="1400" i="1" dirty="0" err="1" smtClean="0"/>
              <a:t>eek</a:t>
            </a:r>
            <a:r>
              <a:rPr lang="de-DE" sz="1400" i="1" dirty="0" smtClean="0"/>
              <a:t> 2</a:t>
            </a:r>
            <a:endParaRPr lang="de-DE" sz="1400" i="1" dirty="0"/>
          </a:p>
        </p:txBody>
      </p:sp>
      <p:sp>
        <p:nvSpPr>
          <p:cNvPr id="16" name="Textfeld 15"/>
          <p:cNvSpPr txBox="1"/>
          <p:nvPr/>
        </p:nvSpPr>
        <p:spPr>
          <a:xfrm>
            <a:off x="2073255" y="4243849"/>
            <a:ext cx="797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c</a:t>
            </a:r>
            <a:r>
              <a:rPr lang="de-DE" sz="1400" dirty="0" err="1" smtClean="0"/>
              <a:t>ohort</a:t>
            </a:r>
            <a:r>
              <a:rPr lang="de-DE" sz="1400" dirty="0" smtClean="0"/>
              <a:t> 1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4789875" y="4540409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i="1" dirty="0" err="1"/>
              <a:t>w</a:t>
            </a:r>
            <a:r>
              <a:rPr lang="de-DE" sz="1400" b="1" i="1" dirty="0" err="1" smtClean="0"/>
              <a:t>eek</a:t>
            </a:r>
            <a:r>
              <a:rPr lang="de-DE" sz="1400" b="1" i="1" dirty="0" smtClean="0"/>
              <a:t> 1</a:t>
            </a:r>
            <a:endParaRPr lang="de-DE" sz="1400" b="1" i="1" dirty="0"/>
          </a:p>
        </p:txBody>
      </p:sp>
      <p:sp>
        <p:nvSpPr>
          <p:cNvPr id="18" name="Textfeld 17"/>
          <p:cNvSpPr txBox="1"/>
          <p:nvPr/>
        </p:nvSpPr>
        <p:spPr>
          <a:xfrm>
            <a:off x="6195565" y="4528877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err="1"/>
              <a:t>w</a:t>
            </a:r>
            <a:r>
              <a:rPr lang="de-DE" sz="1400" i="1" dirty="0" err="1" smtClean="0"/>
              <a:t>eek</a:t>
            </a:r>
            <a:r>
              <a:rPr lang="de-DE" sz="1400" i="1" dirty="0" smtClean="0"/>
              <a:t> 2</a:t>
            </a:r>
            <a:endParaRPr lang="de-DE" sz="1400" i="1" dirty="0"/>
          </a:p>
        </p:txBody>
      </p:sp>
      <p:sp>
        <p:nvSpPr>
          <p:cNvPr id="19" name="Textfeld 18"/>
          <p:cNvSpPr txBox="1"/>
          <p:nvPr/>
        </p:nvSpPr>
        <p:spPr>
          <a:xfrm>
            <a:off x="5369979" y="4243849"/>
            <a:ext cx="1414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c</a:t>
            </a:r>
            <a:r>
              <a:rPr lang="de-DE" sz="1400" b="1" dirty="0" err="1" smtClean="0"/>
              <a:t>ohort</a:t>
            </a:r>
            <a:r>
              <a:rPr lang="de-DE" sz="1400" b="1" dirty="0" smtClean="0"/>
              <a:t> 2 (</a:t>
            </a:r>
            <a:r>
              <a:rPr lang="de-DE" sz="1400" b="1" dirty="0" err="1" smtClean="0"/>
              <a:t>young</a:t>
            </a:r>
            <a:r>
              <a:rPr lang="de-DE" sz="1400" b="1" dirty="0" smtClean="0"/>
              <a:t>)</a:t>
            </a:r>
            <a:endParaRPr lang="de-DE" sz="1400" b="1" dirty="0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2" t="71284" r="64892"/>
          <a:stretch/>
        </p:blipFill>
        <p:spPr>
          <a:xfrm>
            <a:off x="4482685" y="1815071"/>
            <a:ext cx="2534132" cy="2198539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3" t="72178" r="65432"/>
          <a:stretch/>
        </p:blipFill>
        <p:spPr>
          <a:xfrm>
            <a:off x="1527537" y="1848288"/>
            <a:ext cx="2447224" cy="2133894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3" t="72029" r="66063"/>
          <a:stretch/>
        </p:blipFill>
        <p:spPr>
          <a:xfrm>
            <a:off x="4132070" y="4803440"/>
            <a:ext cx="1617681" cy="1466076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3" t="71433" r="65252"/>
          <a:stretch/>
        </p:blipFill>
        <p:spPr>
          <a:xfrm>
            <a:off x="2427910" y="4848186"/>
            <a:ext cx="1447102" cy="1301716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3" t="70837" r="65072"/>
          <a:stretch/>
        </p:blipFill>
        <p:spPr>
          <a:xfrm>
            <a:off x="882018" y="4836654"/>
            <a:ext cx="1447102" cy="1328892"/>
          </a:xfrm>
          <a:prstGeom prst="rect">
            <a:avLst/>
          </a:prstGeom>
        </p:spPr>
      </p:pic>
      <p:sp>
        <p:nvSpPr>
          <p:cNvPr id="3" name="Abgerundetes Rechteck 2"/>
          <p:cNvSpPr/>
          <p:nvPr/>
        </p:nvSpPr>
        <p:spPr>
          <a:xfrm>
            <a:off x="1527537" y="1504904"/>
            <a:ext cx="2604533" cy="2590846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27"/>
          <p:cNvSpPr/>
          <p:nvPr/>
        </p:nvSpPr>
        <p:spPr>
          <a:xfrm>
            <a:off x="4156432" y="4528877"/>
            <a:ext cx="1733403" cy="179564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0770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5590968" y="1469851"/>
            <a:ext cx="4047215" cy="3487788"/>
            <a:chOff x="3077155" y="2814762"/>
            <a:chExt cx="4047215" cy="3487788"/>
          </a:xfrm>
        </p:grpSpPr>
        <p:sp>
          <p:nvSpPr>
            <p:cNvPr id="12" name="Rechteck 11"/>
            <p:cNvSpPr/>
            <p:nvPr/>
          </p:nvSpPr>
          <p:spPr>
            <a:xfrm>
              <a:off x="3077155" y="2814762"/>
              <a:ext cx="270344" cy="512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/>
            <p:cNvSpPr/>
            <p:nvPr/>
          </p:nvSpPr>
          <p:spPr>
            <a:xfrm>
              <a:off x="3077155" y="5789875"/>
              <a:ext cx="270344" cy="512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hteck 13"/>
            <p:cNvSpPr/>
            <p:nvPr/>
          </p:nvSpPr>
          <p:spPr>
            <a:xfrm>
              <a:off x="6854026" y="4233905"/>
              <a:ext cx="270344" cy="1443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hteck 14"/>
          <p:cNvSpPr/>
          <p:nvPr/>
        </p:nvSpPr>
        <p:spPr>
          <a:xfrm>
            <a:off x="167070" y="176527"/>
            <a:ext cx="4574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de-DE" sz="2800" b="1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ocial</a:t>
            </a:r>
            <a:r>
              <a:rPr lang="de-DE" sz="28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b="1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interaction</a:t>
            </a:r>
            <a:endParaRPr lang="de-DE" sz="2800" b="1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794334" y="1274640"/>
            <a:ext cx="33203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automated</a:t>
            </a:r>
            <a:r>
              <a:rPr lang="de-D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video</a:t>
            </a:r>
            <a:r>
              <a:rPr lang="de-D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tracking</a:t>
            </a:r>
            <a:endParaRPr lang="de-DE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Grafik 1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98" t="-881" r="21811" b="881"/>
          <a:stretch/>
        </p:blipFill>
        <p:spPr bwMode="auto">
          <a:xfrm>
            <a:off x="474410" y="1726188"/>
            <a:ext cx="1980118" cy="21427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8" name="Gruppieren 17"/>
          <p:cNvGrpSpPr/>
          <p:nvPr/>
        </p:nvGrpSpPr>
        <p:grpSpPr>
          <a:xfrm>
            <a:off x="2699001" y="2198059"/>
            <a:ext cx="5173451" cy="2825195"/>
            <a:chOff x="660937" y="777433"/>
            <a:chExt cx="5173451" cy="2825195"/>
          </a:xfrm>
        </p:grpSpPr>
        <p:sp>
          <p:nvSpPr>
            <p:cNvPr id="22" name="Ellipse 21"/>
            <p:cNvSpPr/>
            <p:nvPr/>
          </p:nvSpPr>
          <p:spPr>
            <a:xfrm>
              <a:off x="660937" y="836416"/>
              <a:ext cx="428263" cy="555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lipse 22"/>
            <p:cNvSpPr/>
            <p:nvPr/>
          </p:nvSpPr>
          <p:spPr>
            <a:xfrm>
              <a:off x="2571509" y="777433"/>
              <a:ext cx="428263" cy="555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Ellipse 24"/>
            <p:cNvSpPr/>
            <p:nvPr/>
          </p:nvSpPr>
          <p:spPr>
            <a:xfrm>
              <a:off x="4201399" y="3434456"/>
              <a:ext cx="1447239" cy="168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llipse 25"/>
            <p:cNvSpPr/>
            <p:nvPr/>
          </p:nvSpPr>
          <p:spPr>
            <a:xfrm>
              <a:off x="5406125" y="777472"/>
              <a:ext cx="428263" cy="555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Grafik 2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" r="80567"/>
          <a:stretch/>
        </p:blipFill>
        <p:spPr>
          <a:xfrm>
            <a:off x="2779645" y="2400678"/>
            <a:ext cx="1756119" cy="253849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00ABA9-5237-165E-7085-C5D510B71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731" y="4474609"/>
            <a:ext cx="2171732" cy="1659965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0B877C54-9C5B-DF4C-98FC-99A379C3A34A}"/>
              </a:ext>
            </a:extLst>
          </p:cNvPr>
          <p:cNvSpPr txBox="1"/>
          <p:nvPr/>
        </p:nvSpPr>
        <p:spPr>
          <a:xfrm>
            <a:off x="5036142" y="566594"/>
            <a:ext cx="32663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dyadic interaction: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1-10 cm, &gt;1 second</a:t>
            </a:r>
          </a:p>
          <a:p>
            <a:endParaRPr lang="en-US" sz="1600" dirty="0"/>
          </a:p>
          <a:p>
            <a:r>
              <a:rPr lang="en-US" sz="1600" dirty="0"/>
              <a:t>a</a:t>
            </a:r>
            <a:r>
              <a:rPr lang="en-US" sz="1600" dirty="0" smtClean="0"/>
              <a:t>pproaches: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calculated </a:t>
            </a:r>
            <a:r>
              <a:rPr lang="en-US" sz="1600" dirty="0"/>
              <a:t>using the (smoothed) distance travelled in the 3-4 seconds before the interaction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distance </a:t>
            </a:r>
            <a:r>
              <a:rPr lang="en-US" sz="1600" dirty="0"/>
              <a:t>travelled of mouse A must be at least 1.5x the distance travelled of mouse </a:t>
            </a:r>
            <a:r>
              <a:rPr lang="en-US" sz="1600" dirty="0" smtClean="0"/>
              <a:t>B</a:t>
            </a:r>
            <a:endParaRPr lang="de-DE" sz="1600" dirty="0"/>
          </a:p>
        </p:txBody>
      </p:sp>
      <p:pic>
        <p:nvPicPr>
          <p:cNvPr id="32" name="Inhaltsplatzhalter 6">
            <a:extLst>
              <a:ext uri="{FF2B5EF4-FFF2-40B4-BE49-F238E27FC236}">
                <a16:creationId xmlns:a16="http://schemas.microsoft.com/office/drawing/2014/main" id="{348C4A8B-36A9-00C8-72E6-B42C95523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139" y="2888994"/>
            <a:ext cx="4309824" cy="2294184"/>
          </a:xfrm>
          <a:prstGeom prst="rect">
            <a:avLst/>
          </a:prstGeom>
          <a:ln>
            <a:noFill/>
          </a:ln>
          <a:scene3d>
            <a:camera prst="isometricLeftDown"/>
            <a:lightRig rig="threePt" dir="t"/>
          </a:scene3d>
        </p:spPr>
      </p:pic>
      <p:sp>
        <p:nvSpPr>
          <p:cNvPr id="33" name="Pfeil: nach rechts 5">
            <a:extLst>
              <a:ext uri="{FF2B5EF4-FFF2-40B4-BE49-F238E27FC236}">
                <a16:creationId xmlns:a16="http://schemas.microsoft.com/office/drawing/2014/main" id="{FDE5CCF6-C57C-EC35-69D8-0D65A0821223}"/>
              </a:ext>
            </a:extLst>
          </p:cNvPr>
          <p:cNvSpPr/>
          <p:nvPr/>
        </p:nvSpPr>
        <p:spPr>
          <a:xfrm>
            <a:off x="8235075" y="566594"/>
            <a:ext cx="483701" cy="34894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C75D53E-58E1-800A-FD6B-ECE57CD8E935}"/>
              </a:ext>
            </a:extLst>
          </p:cNvPr>
          <p:cNvSpPr txBox="1"/>
          <p:nvPr/>
        </p:nvSpPr>
        <p:spPr>
          <a:xfrm>
            <a:off x="7213575" y="4433099"/>
            <a:ext cx="4388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directed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</a:p>
          <a:p>
            <a:r>
              <a:rPr lang="de-DE" sz="1400" dirty="0" err="1" smtClean="0"/>
              <a:t>weighted</a:t>
            </a:r>
            <a:r>
              <a:rPr lang="de-DE" sz="1400" dirty="0" smtClean="0"/>
              <a:t> </a:t>
            </a:r>
            <a:r>
              <a:rPr lang="de-DE" sz="1400" dirty="0"/>
              <a:t>social </a:t>
            </a:r>
            <a:r>
              <a:rPr lang="de-DE" sz="1400" dirty="0" err="1"/>
              <a:t>networks</a:t>
            </a:r>
            <a:r>
              <a:rPr lang="de-DE" sz="1400" dirty="0"/>
              <a:t> </a:t>
            </a:r>
            <a:endParaRPr lang="de-DE" sz="1400" dirty="0" smtClean="0"/>
          </a:p>
          <a:p>
            <a:r>
              <a:rPr lang="de-DE" sz="1400" dirty="0" smtClean="0"/>
              <a:t>at </a:t>
            </a:r>
            <a:r>
              <a:rPr lang="de-DE" sz="1400" dirty="0"/>
              <a:t>different temporal </a:t>
            </a:r>
            <a:r>
              <a:rPr lang="de-DE" sz="1400" dirty="0" err="1"/>
              <a:t>resolutions</a:t>
            </a:r>
            <a:r>
              <a:rPr lang="de-DE" sz="1400" dirty="0"/>
              <a:t> </a:t>
            </a:r>
            <a:endParaRPr lang="de-DE" sz="1400" dirty="0" smtClean="0"/>
          </a:p>
        </p:txBody>
      </p:sp>
      <p:sp>
        <p:nvSpPr>
          <p:cNvPr id="35" name="Pfeil: nach rechts 7">
            <a:extLst>
              <a:ext uri="{FF2B5EF4-FFF2-40B4-BE49-F238E27FC236}">
                <a16:creationId xmlns:a16="http://schemas.microsoft.com/office/drawing/2014/main" id="{74539380-9823-CECB-F17E-541455896A4B}"/>
              </a:ext>
            </a:extLst>
          </p:cNvPr>
          <p:cNvSpPr/>
          <p:nvPr/>
        </p:nvSpPr>
        <p:spPr>
          <a:xfrm rot="2078096">
            <a:off x="7734514" y="5327216"/>
            <a:ext cx="489820" cy="34894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4F661DB-F1AC-338D-B03E-981217D4A257}"/>
              </a:ext>
            </a:extLst>
          </p:cNvPr>
          <p:cNvSpPr txBox="1"/>
          <p:nvPr/>
        </p:nvSpPr>
        <p:spPr>
          <a:xfrm>
            <a:off x="8302486" y="5580545"/>
            <a:ext cx="2108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Social</a:t>
            </a:r>
            <a:r>
              <a:rPr lang="de-DE" sz="1400" dirty="0"/>
              <a:t> </a:t>
            </a:r>
            <a:r>
              <a:rPr lang="de-DE" sz="1400" dirty="0" smtClean="0"/>
              <a:t>Network </a:t>
            </a:r>
            <a:r>
              <a:rPr lang="de-DE" sz="1400" dirty="0" err="1" smtClean="0"/>
              <a:t>analysis</a:t>
            </a:r>
            <a:r>
              <a:rPr lang="de-DE" sz="1400" dirty="0" smtClean="0"/>
              <a:t>:</a:t>
            </a:r>
            <a:endParaRPr lang="de-DE" sz="1400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08E2296-3F78-413B-34FE-7DDDDCE2C160}"/>
              </a:ext>
            </a:extLst>
          </p:cNvPr>
          <p:cNvSpPr txBox="1"/>
          <p:nvPr/>
        </p:nvSpPr>
        <p:spPr>
          <a:xfrm>
            <a:off x="8662373" y="5936586"/>
            <a:ext cx="1951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r</a:t>
            </a:r>
            <a:r>
              <a:rPr lang="de-DE" sz="1400" dirty="0" err="1" smtClean="0"/>
              <a:t>ich</a:t>
            </a:r>
            <a:r>
              <a:rPr lang="de-DE" sz="1400" dirty="0" smtClean="0"/>
              <a:t> </a:t>
            </a:r>
            <a:r>
              <a:rPr lang="de-DE" sz="1400" dirty="0" err="1" smtClean="0"/>
              <a:t>club</a:t>
            </a:r>
            <a:endParaRPr lang="en-US" sz="1400" dirty="0"/>
          </a:p>
        </p:txBody>
      </p:sp>
      <p:graphicFrame>
        <p:nvGraphicFramePr>
          <p:cNvPr id="39" name="Tabelle 21">
            <a:extLst>
              <a:ext uri="{FF2B5EF4-FFF2-40B4-BE49-F238E27FC236}">
                <a16:creationId xmlns:a16="http://schemas.microsoft.com/office/drawing/2014/main" id="{7BCCCB03-07B8-1930-6A8A-5DFAD7B7F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851744"/>
              </p:ext>
            </p:extLst>
          </p:nvPr>
        </p:nvGraphicFramePr>
        <p:xfrm>
          <a:off x="9024757" y="462963"/>
          <a:ext cx="2091396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818">
                  <a:extLst>
                    <a:ext uri="{9D8B030D-6E8A-4147-A177-3AD203B41FA5}">
                      <a16:colId xmlns:a16="http://schemas.microsoft.com/office/drawing/2014/main" val="1966756834"/>
                    </a:ext>
                  </a:extLst>
                </a:gridCol>
                <a:gridCol w="606880">
                  <a:extLst>
                    <a:ext uri="{9D8B030D-6E8A-4147-A177-3AD203B41FA5}">
                      <a16:colId xmlns:a16="http://schemas.microsoft.com/office/drawing/2014/main" val="406611382"/>
                    </a:ext>
                  </a:extLst>
                </a:gridCol>
                <a:gridCol w="522849">
                  <a:extLst>
                    <a:ext uri="{9D8B030D-6E8A-4147-A177-3AD203B41FA5}">
                      <a16:colId xmlns:a16="http://schemas.microsoft.com/office/drawing/2014/main" val="1369151388"/>
                    </a:ext>
                  </a:extLst>
                </a:gridCol>
                <a:gridCol w="522849">
                  <a:extLst>
                    <a:ext uri="{9D8B030D-6E8A-4147-A177-3AD203B41FA5}">
                      <a16:colId xmlns:a16="http://schemas.microsoft.com/office/drawing/2014/main" val="1273053225"/>
                    </a:ext>
                  </a:extLst>
                </a:gridCol>
              </a:tblGrid>
              <a:tr h="202127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B02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7C5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765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455050"/>
                  </a:ext>
                </a:extLst>
              </a:tr>
              <a:tr h="3368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B02</a:t>
                      </a:r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10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1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0469667"/>
                  </a:ext>
                </a:extLst>
              </a:tr>
              <a:tr h="3368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7C5</a:t>
                      </a:r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3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0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818365"/>
                  </a:ext>
                </a:extLst>
              </a:tr>
              <a:tr h="3368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765</a:t>
                      </a:r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0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1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603927"/>
                  </a:ext>
                </a:extLst>
              </a:tr>
            </a:tbl>
          </a:graphicData>
        </a:graphic>
      </p:graphicFrame>
      <p:sp>
        <p:nvSpPr>
          <p:cNvPr id="42" name="Pfeil: nach rechts 5">
            <a:extLst>
              <a:ext uri="{FF2B5EF4-FFF2-40B4-BE49-F238E27FC236}">
                <a16:creationId xmlns:a16="http://schemas.microsoft.com/office/drawing/2014/main" id="{FDE5CCF6-C57C-EC35-69D8-0D65A0821223}"/>
              </a:ext>
            </a:extLst>
          </p:cNvPr>
          <p:cNvSpPr/>
          <p:nvPr/>
        </p:nvSpPr>
        <p:spPr>
          <a:xfrm rot="5400000">
            <a:off x="9828604" y="2395575"/>
            <a:ext cx="483701" cy="34894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feil: nach rechts 5">
            <a:extLst>
              <a:ext uri="{FF2B5EF4-FFF2-40B4-BE49-F238E27FC236}">
                <a16:creationId xmlns:a16="http://schemas.microsoft.com/office/drawing/2014/main" id="{FDE5CCF6-C57C-EC35-69D8-0D65A0821223}"/>
              </a:ext>
            </a:extLst>
          </p:cNvPr>
          <p:cNvSpPr/>
          <p:nvPr/>
        </p:nvSpPr>
        <p:spPr>
          <a:xfrm rot="19181688">
            <a:off x="4916326" y="3495449"/>
            <a:ext cx="483701" cy="34894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053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308373" y="3935972"/>
            <a:ext cx="898815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What is a “rich club”?</a:t>
            </a:r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nodes </a:t>
            </a:r>
            <a:r>
              <a:rPr lang="en-US" sz="2000" dirty="0"/>
              <a:t>with high connectivity that tend to form tightly interconnected groups or clusters among </a:t>
            </a:r>
            <a:r>
              <a:rPr lang="en-US" sz="2000" dirty="0" smtClean="0"/>
              <a:t>themselves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hierarchical organization in networks, where a small subset of highly connected nodes form a significant core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9" y="1019181"/>
            <a:ext cx="6024457" cy="2771769"/>
          </a:xfrm>
          <a:prstGeom prst="rect">
            <a:avLst/>
          </a:prstGeom>
        </p:spPr>
      </p:pic>
      <p:sp>
        <p:nvSpPr>
          <p:cNvPr id="15" name="Ellipse 14"/>
          <p:cNvSpPr/>
          <p:nvPr/>
        </p:nvSpPr>
        <p:spPr>
          <a:xfrm>
            <a:off x="7265346" y="2310533"/>
            <a:ext cx="992830" cy="990377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/>
          <a:p>
            <a:r>
              <a:rPr lang="de-DE" sz="3200" b="1" dirty="0" err="1">
                <a:latin typeface="+mn-lt"/>
              </a:rPr>
              <a:t>r</a:t>
            </a:r>
            <a:r>
              <a:rPr lang="de-DE" sz="3200" b="1" dirty="0" err="1" smtClean="0">
                <a:latin typeface="+mn-lt"/>
              </a:rPr>
              <a:t>ich</a:t>
            </a:r>
            <a:r>
              <a:rPr lang="de-DE" sz="3200" b="1" dirty="0" smtClean="0">
                <a:latin typeface="+mn-lt"/>
              </a:rPr>
              <a:t> </a:t>
            </a:r>
            <a:r>
              <a:rPr lang="de-DE" sz="3200" b="1" dirty="0" err="1" smtClean="0">
                <a:latin typeface="+mn-lt"/>
              </a:rPr>
              <a:t>clubs</a:t>
            </a:r>
            <a:endParaRPr lang="de-DE" sz="3200" b="1" dirty="0">
              <a:latin typeface="+mn-lt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8159483" y="2973744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solidFill>
                  <a:srgbClr val="FF7F7F"/>
                </a:solidFill>
              </a:rPr>
              <a:t>r</a:t>
            </a:r>
            <a:r>
              <a:rPr lang="de-DE" b="1" dirty="0" err="1" smtClean="0">
                <a:solidFill>
                  <a:srgbClr val="FF7F7F"/>
                </a:solidFill>
              </a:rPr>
              <a:t>ich</a:t>
            </a:r>
            <a:r>
              <a:rPr lang="de-DE" b="1" dirty="0" smtClean="0">
                <a:solidFill>
                  <a:srgbClr val="FF7F7F"/>
                </a:solidFill>
              </a:rPr>
              <a:t> </a:t>
            </a:r>
            <a:r>
              <a:rPr lang="de-DE" b="1" dirty="0" err="1" smtClean="0">
                <a:solidFill>
                  <a:srgbClr val="FF7F7F"/>
                </a:solidFill>
              </a:rPr>
              <a:t>club</a:t>
            </a:r>
            <a:endParaRPr lang="de-DE" b="1" dirty="0">
              <a:solidFill>
                <a:srgbClr val="FF7F7F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523" y="2392254"/>
            <a:ext cx="1564590" cy="100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08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/>
          <a:p>
            <a:r>
              <a:rPr lang="de-DE" sz="3200" b="1" dirty="0" err="1">
                <a:latin typeface="+mn-lt"/>
              </a:rPr>
              <a:t>r</a:t>
            </a:r>
            <a:r>
              <a:rPr lang="de-DE" sz="3200" b="1" dirty="0" err="1" smtClean="0">
                <a:latin typeface="+mn-lt"/>
              </a:rPr>
              <a:t>ich</a:t>
            </a:r>
            <a:r>
              <a:rPr lang="de-DE" sz="3200" b="1" dirty="0" smtClean="0">
                <a:latin typeface="+mn-lt"/>
              </a:rPr>
              <a:t> </a:t>
            </a:r>
            <a:r>
              <a:rPr lang="de-DE" sz="3200" b="1" dirty="0" err="1" smtClean="0">
                <a:latin typeface="+mn-lt"/>
              </a:rPr>
              <a:t>clubs</a:t>
            </a:r>
            <a:endParaRPr lang="de-DE" sz="3200" b="1" dirty="0">
              <a:latin typeface="+mn-lt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23" y="1181100"/>
            <a:ext cx="3758594" cy="5322500"/>
          </a:xfrm>
          <a:prstGeom prst="rect">
            <a:avLst/>
          </a:prstGeom>
        </p:spPr>
      </p:pic>
      <p:sp>
        <p:nvSpPr>
          <p:cNvPr id="12" name="Inhaltsplatzhalter 2"/>
          <p:cNvSpPr txBox="1">
            <a:spLocks/>
          </p:cNvSpPr>
          <p:nvPr/>
        </p:nvSpPr>
        <p:spPr>
          <a:xfrm>
            <a:off x="5086349" y="2147759"/>
            <a:ext cx="4533900" cy="2446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err="1"/>
              <a:t>r</a:t>
            </a:r>
            <a:r>
              <a:rPr lang="de-DE" sz="2000" dirty="0" err="1" smtClean="0"/>
              <a:t>ich</a:t>
            </a:r>
            <a:r>
              <a:rPr lang="de-DE" sz="2000" dirty="0" smtClean="0"/>
              <a:t> </a:t>
            </a:r>
            <a:r>
              <a:rPr lang="de-DE" sz="2000" dirty="0" err="1" smtClean="0"/>
              <a:t>clubs</a:t>
            </a:r>
            <a:r>
              <a:rPr lang="de-DE" sz="2000" dirty="0" smtClean="0"/>
              <a:t> </a:t>
            </a:r>
            <a:r>
              <a:rPr lang="de-DE" sz="2000" dirty="0" err="1" smtClean="0"/>
              <a:t>are</a:t>
            </a:r>
            <a:r>
              <a:rPr lang="de-DE" sz="2000" dirty="0" smtClean="0"/>
              <a:t> </a:t>
            </a:r>
            <a:r>
              <a:rPr lang="de-DE" sz="2000" dirty="0" err="1" smtClean="0"/>
              <a:t>relatively</a:t>
            </a:r>
            <a:r>
              <a:rPr lang="de-DE" sz="2000" dirty="0" smtClean="0"/>
              <a:t> </a:t>
            </a:r>
            <a:r>
              <a:rPr lang="de-DE" sz="2000" dirty="0" err="1" smtClean="0"/>
              <a:t>stable</a:t>
            </a:r>
            <a:r>
              <a:rPr lang="de-DE" sz="2000" dirty="0" smtClean="0"/>
              <a:t> </a:t>
            </a:r>
            <a:r>
              <a:rPr lang="de-DE" sz="2000" dirty="0" err="1" smtClean="0"/>
              <a:t>over</a:t>
            </a:r>
            <a:r>
              <a:rPr lang="de-DE" sz="2000" dirty="0" smtClean="0"/>
              <a:t> time</a:t>
            </a:r>
          </a:p>
          <a:p>
            <a:endParaRPr lang="de-DE" sz="2000" dirty="0" smtClean="0"/>
          </a:p>
          <a:p>
            <a:r>
              <a:rPr lang="de-DE" sz="2000" dirty="0" err="1" smtClean="0"/>
              <a:t>stable</a:t>
            </a:r>
            <a:r>
              <a:rPr lang="de-DE" sz="2000" dirty="0" smtClean="0"/>
              <a:t> </a:t>
            </a:r>
            <a:r>
              <a:rPr lang="de-DE" sz="2000" dirty="0" err="1" smtClean="0"/>
              <a:t>rich</a:t>
            </a:r>
            <a:r>
              <a:rPr lang="de-DE" sz="2000" dirty="0" smtClean="0"/>
              <a:t> </a:t>
            </a:r>
            <a:r>
              <a:rPr lang="de-DE" sz="2000" dirty="0" err="1" smtClean="0"/>
              <a:t>clubs</a:t>
            </a:r>
            <a:r>
              <a:rPr lang="de-DE" sz="2000" dirty="0" smtClean="0"/>
              <a:t> </a:t>
            </a:r>
            <a:r>
              <a:rPr lang="de-DE" sz="2000" dirty="0" err="1" smtClean="0"/>
              <a:t>are</a:t>
            </a:r>
            <a:r>
              <a:rPr lang="de-DE" sz="2000" dirty="0" smtClean="0"/>
              <a:t> </a:t>
            </a:r>
            <a:r>
              <a:rPr lang="de-DE" sz="2000" dirty="0" err="1" smtClean="0"/>
              <a:t>more</a:t>
            </a:r>
            <a:r>
              <a:rPr lang="de-DE" sz="2000" dirty="0" smtClean="0"/>
              <a:t> </a:t>
            </a:r>
            <a:r>
              <a:rPr lang="de-DE" sz="2000" dirty="0" err="1" smtClean="0"/>
              <a:t>consistently</a:t>
            </a:r>
            <a:r>
              <a:rPr lang="de-DE" sz="2000" dirty="0" smtClean="0"/>
              <a:t> </a:t>
            </a:r>
            <a:r>
              <a:rPr lang="de-DE" sz="2000" dirty="0" err="1" smtClean="0"/>
              <a:t>found</a:t>
            </a:r>
            <a:r>
              <a:rPr lang="de-DE" sz="2000" dirty="0" smtClean="0"/>
              <a:t> in </a:t>
            </a:r>
            <a:r>
              <a:rPr lang="de-DE" sz="2000" dirty="0" err="1" smtClean="0"/>
              <a:t>cohort</a:t>
            </a:r>
            <a:r>
              <a:rPr lang="de-DE" sz="2000" dirty="0" smtClean="0"/>
              <a:t> 1</a:t>
            </a:r>
            <a:endParaRPr lang="de-DE" sz="20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5" b="24986"/>
          <a:stretch/>
        </p:blipFill>
        <p:spPr>
          <a:xfrm>
            <a:off x="7218993" y="4079701"/>
            <a:ext cx="3830961" cy="157162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7381875" y="5534551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 err="1" smtClean="0"/>
              <a:t>Proportions</a:t>
            </a:r>
            <a:r>
              <a:rPr lang="de-DE" sz="1100" dirty="0" smtClean="0"/>
              <a:t> </a:t>
            </a:r>
            <a:r>
              <a:rPr lang="de-DE" sz="1100" dirty="0" err="1" smtClean="0"/>
              <a:t>of</a:t>
            </a:r>
            <a:r>
              <a:rPr lang="de-DE" sz="1100" dirty="0" smtClean="0"/>
              <a:t> </a:t>
            </a:r>
            <a:r>
              <a:rPr lang="de-DE" sz="1100" dirty="0" err="1" smtClean="0"/>
              <a:t>observed</a:t>
            </a:r>
            <a:r>
              <a:rPr lang="de-DE" sz="1100" dirty="0" smtClean="0"/>
              <a:t> </a:t>
            </a:r>
            <a:r>
              <a:rPr lang="de-DE" sz="1100" dirty="0" err="1" smtClean="0"/>
              <a:t>stable</a:t>
            </a:r>
            <a:r>
              <a:rPr lang="de-DE" sz="1100" dirty="0" smtClean="0"/>
              <a:t> </a:t>
            </a:r>
            <a:r>
              <a:rPr lang="de-DE" sz="1100" dirty="0" err="1" smtClean="0"/>
              <a:t>rich</a:t>
            </a:r>
            <a:r>
              <a:rPr lang="de-DE" sz="1100" dirty="0" smtClean="0"/>
              <a:t> </a:t>
            </a:r>
            <a:r>
              <a:rPr lang="de-DE" sz="1100" dirty="0" err="1" smtClean="0"/>
              <a:t>clubs</a:t>
            </a:r>
            <a:r>
              <a:rPr lang="de-DE" sz="1100" dirty="0" smtClean="0"/>
              <a:t> </a:t>
            </a:r>
            <a:r>
              <a:rPr lang="de-DE" sz="1100" dirty="0" err="1" smtClean="0"/>
              <a:t>within</a:t>
            </a:r>
            <a:r>
              <a:rPr lang="de-DE" sz="1100" dirty="0" smtClean="0"/>
              <a:t> </a:t>
            </a:r>
            <a:r>
              <a:rPr lang="de-DE" sz="1100" dirty="0" err="1" smtClean="0"/>
              <a:t>the</a:t>
            </a:r>
            <a:r>
              <a:rPr lang="de-DE" sz="1100" dirty="0" smtClean="0"/>
              <a:t> different </a:t>
            </a:r>
            <a:r>
              <a:rPr lang="de-DE" sz="1100" dirty="0" err="1" smtClean="0"/>
              <a:t>groups</a:t>
            </a:r>
            <a:r>
              <a:rPr lang="de-DE" sz="1100" dirty="0" smtClean="0"/>
              <a:t>.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401585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/>
          <a:p>
            <a:r>
              <a:rPr lang="de-DE" sz="3200" b="1" dirty="0" err="1">
                <a:latin typeface="+mn-lt"/>
              </a:rPr>
              <a:t>r</a:t>
            </a:r>
            <a:r>
              <a:rPr lang="de-DE" sz="3200" b="1" dirty="0" err="1" smtClean="0">
                <a:latin typeface="+mn-lt"/>
              </a:rPr>
              <a:t>ich</a:t>
            </a:r>
            <a:r>
              <a:rPr lang="de-DE" sz="3200" b="1" dirty="0" smtClean="0">
                <a:latin typeface="+mn-lt"/>
              </a:rPr>
              <a:t> </a:t>
            </a:r>
            <a:r>
              <a:rPr lang="de-DE" sz="3200" b="1" dirty="0" err="1" smtClean="0">
                <a:latin typeface="+mn-lt"/>
              </a:rPr>
              <a:t>clubs</a:t>
            </a:r>
            <a:r>
              <a:rPr lang="de-DE" sz="3200" b="1" dirty="0" smtClean="0">
                <a:latin typeface="+mn-lt"/>
              </a:rPr>
              <a:t> </a:t>
            </a:r>
            <a:r>
              <a:rPr lang="de-DE" sz="3200" b="1" dirty="0" err="1" smtClean="0">
                <a:latin typeface="+mn-lt"/>
              </a:rPr>
              <a:t>and</a:t>
            </a:r>
            <a:r>
              <a:rPr lang="de-DE" sz="3200" b="1" dirty="0" smtClean="0">
                <a:latin typeface="+mn-lt"/>
              </a:rPr>
              <a:t> </a:t>
            </a:r>
            <a:r>
              <a:rPr lang="de-DE" sz="3200" b="1" dirty="0" err="1" smtClean="0">
                <a:latin typeface="+mn-lt"/>
              </a:rPr>
              <a:t>chasing</a:t>
            </a:r>
            <a:endParaRPr lang="de-DE" sz="3200" b="1" dirty="0">
              <a:latin typeface="+mn-lt"/>
            </a:endParaRPr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838200" y="4457582"/>
            <a:ext cx="4448176" cy="1630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 smtClean="0">
                <a:sym typeface="Wingdings" panose="05000000000000000000" pitchFamily="2" charset="2"/>
              </a:rPr>
              <a:t> </a:t>
            </a:r>
            <a:r>
              <a:rPr lang="de-DE" sz="2000" dirty="0" err="1" smtClean="0">
                <a:sym typeface="Wingdings" panose="05000000000000000000" pitchFamily="2" charset="2"/>
              </a:rPr>
              <a:t>members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of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the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/>
              <a:t>rich</a:t>
            </a:r>
            <a:r>
              <a:rPr lang="de-DE" sz="2000" dirty="0" smtClean="0"/>
              <a:t> </a:t>
            </a:r>
            <a:r>
              <a:rPr lang="de-DE" sz="2000" dirty="0" err="1" smtClean="0"/>
              <a:t>club</a:t>
            </a:r>
            <a:r>
              <a:rPr lang="de-DE" sz="2000" dirty="0" smtClean="0"/>
              <a:t> </a:t>
            </a:r>
            <a:r>
              <a:rPr lang="de-DE" sz="2000" dirty="0" err="1" smtClean="0"/>
              <a:t>participate</a:t>
            </a:r>
            <a:r>
              <a:rPr lang="de-DE" sz="2000" dirty="0" smtClean="0"/>
              <a:t> </a:t>
            </a:r>
            <a:r>
              <a:rPr lang="de-DE" sz="2000" dirty="0" err="1" smtClean="0"/>
              <a:t>more</a:t>
            </a:r>
            <a:r>
              <a:rPr lang="de-DE" sz="2000" dirty="0" smtClean="0"/>
              <a:t> in </a:t>
            </a:r>
            <a:r>
              <a:rPr lang="de-DE" sz="2000" dirty="0" err="1" smtClean="0"/>
              <a:t>chasings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24" y="960594"/>
            <a:ext cx="5040001" cy="2520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24" y="3667125"/>
            <a:ext cx="5039999" cy="252000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10" y="1337103"/>
            <a:ext cx="5211535" cy="1806148"/>
          </a:xfrm>
          <a:prstGeom prst="rect">
            <a:avLst/>
          </a:prstGeom>
        </p:spPr>
      </p:pic>
      <p:sp>
        <p:nvSpPr>
          <p:cNvPr id="30" name="Inhaltsplatzhalter 2"/>
          <p:cNvSpPr txBox="1">
            <a:spLocks/>
          </p:cNvSpPr>
          <p:nvPr/>
        </p:nvSpPr>
        <p:spPr>
          <a:xfrm>
            <a:off x="334509" y="3228976"/>
            <a:ext cx="5542415" cy="361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err="1" smtClean="0"/>
              <a:t>Examples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different </a:t>
            </a:r>
            <a:r>
              <a:rPr lang="de-DE" sz="1400" dirty="0" err="1" smtClean="0"/>
              <a:t>thresholding</a:t>
            </a:r>
            <a:r>
              <a:rPr lang="de-DE" sz="1400" dirty="0" smtClean="0"/>
              <a:t> on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chasing</a:t>
            </a:r>
            <a:r>
              <a:rPr lang="de-DE" sz="1400" dirty="0" smtClean="0"/>
              <a:t> </a:t>
            </a:r>
            <a:r>
              <a:rPr lang="de-DE" sz="1400" dirty="0" err="1" smtClean="0"/>
              <a:t>network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 rot="20540113" flipH="1">
            <a:off x="4743103" y="4672600"/>
            <a:ext cx="2705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>
                <a:solidFill>
                  <a:srgbClr val="FF0000"/>
                </a:solidFill>
              </a:rPr>
              <a:t>Is</a:t>
            </a:r>
            <a:r>
              <a:rPr lang="de-DE" sz="2400" b="1" dirty="0" smtClean="0">
                <a:solidFill>
                  <a:srgbClr val="FF0000"/>
                </a:solidFill>
              </a:rPr>
              <a:t> </a:t>
            </a:r>
            <a:r>
              <a:rPr lang="de-DE" sz="2400" b="1" dirty="0" err="1" smtClean="0">
                <a:solidFill>
                  <a:srgbClr val="FF0000"/>
                </a:solidFill>
              </a:rPr>
              <a:t>it</a:t>
            </a:r>
            <a:r>
              <a:rPr lang="de-DE" sz="2400" b="1" dirty="0" smtClean="0">
                <a:solidFill>
                  <a:srgbClr val="FF0000"/>
                </a:solidFill>
              </a:rPr>
              <a:t> </a:t>
            </a:r>
            <a:r>
              <a:rPr lang="de-DE" sz="2400" b="1" dirty="0" err="1" smtClean="0">
                <a:solidFill>
                  <a:srgbClr val="FF0000"/>
                </a:solidFill>
              </a:rPr>
              <a:t>combining</a:t>
            </a:r>
            <a:r>
              <a:rPr lang="de-DE" sz="2400" b="1" dirty="0" smtClean="0">
                <a:solidFill>
                  <a:srgbClr val="FF0000"/>
                </a:solidFill>
              </a:rPr>
              <a:t> „</a:t>
            </a:r>
            <a:r>
              <a:rPr lang="de-DE" sz="2400" b="1" dirty="0" err="1" smtClean="0">
                <a:solidFill>
                  <a:srgbClr val="FF0000"/>
                </a:solidFill>
              </a:rPr>
              <a:t>chasing</a:t>
            </a:r>
            <a:r>
              <a:rPr lang="de-DE" sz="2400" b="1" dirty="0" smtClean="0">
                <a:solidFill>
                  <a:srgbClr val="FF0000"/>
                </a:solidFill>
              </a:rPr>
              <a:t>“ </a:t>
            </a:r>
            <a:r>
              <a:rPr lang="de-DE" sz="2400" b="1" dirty="0" err="1" smtClean="0">
                <a:solidFill>
                  <a:srgbClr val="FF0000"/>
                </a:solidFill>
              </a:rPr>
              <a:t>and</a:t>
            </a:r>
            <a:r>
              <a:rPr lang="de-DE" sz="2400" b="1" dirty="0" smtClean="0">
                <a:solidFill>
                  <a:srgbClr val="FF0000"/>
                </a:solidFill>
              </a:rPr>
              <a:t> „</a:t>
            </a:r>
            <a:r>
              <a:rPr lang="de-DE" sz="2400" b="1" dirty="0" err="1" smtClean="0">
                <a:solidFill>
                  <a:srgbClr val="FF0000"/>
                </a:solidFill>
              </a:rPr>
              <a:t>being</a:t>
            </a:r>
            <a:r>
              <a:rPr lang="de-DE" sz="2400" b="1" dirty="0" smtClean="0">
                <a:solidFill>
                  <a:srgbClr val="FF0000"/>
                </a:solidFill>
              </a:rPr>
              <a:t> </a:t>
            </a:r>
            <a:r>
              <a:rPr lang="de-DE" sz="2400" b="1" dirty="0" err="1" smtClean="0">
                <a:solidFill>
                  <a:srgbClr val="FF0000"/>
                </a:solidFill>
              </a:rPr>
              <a:t>chased</a:t>
            </a:r>
            <a:r>
              <a:rPr lang="de-DE" sz="2400" b="1" dirty="0" smtClean="0">
                <a:solidFill>
                  <a:srgbClr val="FF0000"/>
                </a:solidFill>
              </a:rPr>
              <a:t>“ </a:t>
            </a:r>
            <a:endParaRPr lang="de-DE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799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/>
          <a:p>
            <a:r>
              <a:rPr lang="de-DE" sz="3200" b="1" dirty="0">
                <a:latin typeface="+mn-lt"/>
              </a:rPr>
              <a:t>OXTR</a:t>
            </a:r>
            <a:r>
              <a:rPr lang="el-GR" sz="3200" b="1" baseline="30000" dirty="0">
                <a:latin typeface="+mn-lt"/>
              </a:rPr>
              <a:t>Δ</a:t>
            </a:r>
            <a:r>
              <a:rPr lang="de-DE" sz="3200" b="1" baseline="30000" dirty="0">
                <a:latin typeface="+mn-lt"/>
              </a:rPr>
              <a:t>AON</a:t>
            </a:r>
            <a:r>
              <a:rPr lang="de-DE" sz="3200" b="1" dirty="0">
                <a:latin typeface="+mn-lt"/>
              </a:rPr>
              <a:t> </a:t>
            </a:r>
            <a:r>
              <a:rPr lang="de-DE" sz="3200" b="1" dirty="0" err="1">
                <a:latin typeface="+mn-lt"/>
              </a:rPr>
              <a:t>vs</a:t>
            </a:r>
            <a:r>
              <a:rPr lang="de-DE" sz="3200" b="1" dirty="0">
                <a:latin typeface="+mn-lt"/>
              </a:rPr>
              <a:t> </a:t>
            </a:r>
            <a:r>
              <a:rPr lang="de-DE" sz="3200" b="1" dirty="0" err="1">
                <a:latin typeface="+mn-lt"/>
              </a:rPr>
              <a:t>control</a:t>
            </a:r>
            <a:r>
              <a:rPr lang="de-DE" sz="3200" b="1" dirty="0">
                <a:latin typeface="+mn-lt"/>
              </a:rPr>
              <a:t> </a:t>
            </a:r>
            <a:r>
              <a:rPr lang="de-DE" sz="3200" b="1" dirty="0" err="1">
                <a:latin typeface="+mn-lt"/>
              </a:rPr>
              <a:t>animals</a:t>
            </a:r>
            <a:r>
              <a:rPr lang="de-DE" sz="3200" b="1" dirty="0">
                <a:latin typeface="+mn-lt"/>
              </a:rPr>
              <a:t>: </a:t>
            </a:r>
            <a:r>
              <a:rPr lang="de-DE" sz="3200" b="1" dirty="0" err="1" smtClean="0">
                <a:latin typeface="+mn-lt"/>
              </a:rPr>
              <a:t>rich</a:t>
            </a:r>
            <a:r>
              <a:rPr lang="de-DE" sz="3200" b="1" dirty="0" smtClean="0">
                <a:latin typeface="+mn-lt"/>
              </a:rPr>
              <a:t> </a:t>
            </a:r>
            <a:r>
              <a:rPr lang="de-DE" sz="3200" b="1" dirty="0" err="1" smtClean="0">
                <a:latin typeface="+mn-lt"/>
              </a:rPr>
              <a:t>club</a:t>
            </a:r>
            <a:endParaRPr lang="de-DE" sz="3200" b="1" dirty="0"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46" y="1393783"/>
            <a:ext cx="5607019" cy="1595437"/>
          </a:xfrm>
          <a:prstGeom prst="rect">
            <a:avLst/>
          </a:prstGeom>
        </p:spPr>
      </p:pic>
      <p:sp>
        <p:nvSpPr>
          <p:cNvPr id="12" name="Inhaltsplatzhalter 2"/>
          <p:cNvSpPr txBox="1">
            <a:spLocks/>
          </p:cNvSpPr>
          <p:nvPr/>
        </p:nvSpPr>
        <p:spPr>
          <a:xfrm>
            <a:off x="7029450" y="2494905"/>
            <a:ext cx="4533900" cy="2446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 smtClean="0"/>
              <a:t>OXTR</a:t>
            </a:r>
            <a:r>
              <a:rPr lang="el-GR" sz="2000" baseline="30000" dirty="0" smtClean="0"/>
              <a:t>Δ</a:t>
            </a:r>
            <a:r>
              <a:rPr lang="de-DE" sz="2000" baseline="30000" dirty="0" smtClean="0"/>
              <a:t>AON</a:t>
            </a:r>
            <a:r>
              <a:rPr lang="de-DE" sz="2000" dirty="0" smtClean="0"/>
              <a:t> </a:t>
            </a:r>
            <a:r>
              <a:rPr lang="de-DE" sz="2000" dirty="0" err="1" smtClean="0"/>
              <a:t>are</a:t>
            </a:r>
            <a:r>
              <a:rPr lang="de-DE" sz="2000" dirty="0" smtClean="0"/>
              <a:t> </a:t>
            </a:r>
            <a:r>
              <a:rPr lang="de-DE" sz="2000" dirty="0" err="1" smtClean="0"/>
              <a:t>excluded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rich</a:t>
            </a:r>
            <a:r>
              <a:rPr lang="de-DE" sz="2000" dirty="0" smtClean="0"/>
              <a:t> </a:t>
            </a:r>
            <a:r>
              <a:rPr lang="de-DE" sz="2000" dirty="0" err="1" smtClean="0"/>
              <a:t>club</a:t>
            </a:r>
            <a:endParaRPr lang="de-DE" sz="2000" dirty="0" smtClean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993" y="3321326"/>
            <a:ext cx="3633645" cy="324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93" y="3321326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54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Nature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chasing</a:t>
            </a:r>
            <a:endParaRPr lang="de-DE" dirty="0" smtClean="0"/>
          </a:p>
          <a:p>
            <a:pPr lvl="2"/>
            <a:r>
              <a:rPr lang="de-DE" dirty="0" err="1" smtClean="0"/>
              <a:t>relation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chasing</a:t>
            </a:r>
            <a:r>
              <a:rPr lang="de-DE" dirty="0" smtClean="0"/>
              <a:t> (rank)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social</a:t>
            </a:r>
            <a:r>
              <a:rPr lang="de-DE" dirty="0" smtClean="0"/>
              <a:t> </a:t>
            </a:r>
            <a:r>
              <a:rPr lang="de-DE" dirty="0" err="1" smtClean="0"/>
              <a:t>hierarchy</a:t>
            </a:r>
            <a:r>
              <a:rPr lang="de-DE" dirty="0" smtClean="0"/>
              <a:t> in a </a:t>
            </a:r>
            <a:r>
              <a:rPr lang="de-DE" dirty="0" err="1" smtClean="0"/>
              <a:t>stable</a:t>
            </a:r>
            <a:r>
              <a:rPr lang="de-DE" dirty="0" smtClean="0"/>
              <a:t> </a:t>
            </a:r>
            <a:r>
              <a:rPr lang="de-DE" dirty="0" err="1" smtClean="0"/>
              <a:t>environment</a:t>
            </a:r>
            <a:endParaRPr lang="de-DE" dirty="0" smtClean="0"/>
          </a:p>
          <a:p>
            <a:pPr lvl="2"/>
            <a:r>
              <a:rPr lang="de-DE" dirty="0" err="1" smtClean="0"/>
              <a:t>middle-aged</a:t>
            </a:r>
            <a:r>
              <a:rPr lang="de-DE" dirty="0" smtClean="0"/>
              <a:t> vs. </a:t>
            </a:r>
            <a:r>
              <a:rPr lang="de-DE" dirty="0" err="1" smtClean="0"/>
              <a:t>old</a:t>
            </a:r>
            <a:endParaRPr lang="de-DE" dirty="0" smtClean="0"/>
          </a:p>
          <a:p>
            <a:pPr lvl="2"/>
            <a:r>
              <a:rPr lang="de-DE" dirty="0" err="1" smtClean="0"/>
              <a:t>association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chasing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chased</a:t>
            </a:r>
            <a:endParaRPr lang="de-DE" dirty="0" smtClean="0"/>
          </a:p>
          <a:p>
            <a:r>
              <a:rPr lang="de-DE" dirty="0" err="1" smtClean="0"/>
              <a:t>Relationship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chasing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rich</a:t>
            </a:r>
            <a:r>
              <a:rPr lang="de-DE" dirty="0" smtClean="0"/>
              <a:t> </a:t>
            </a:r>
            <a:r>
              <a:rPr lang="de-DE" dirty="0" err="1" smtClean="0"/>
              <a:t>club</a:t>
            </a:r>
            <a:endParaRPr lang="de-DE" dirty="0" smtClean="0"/>
          </a:p>
          <a:p>
            <a:pPr lvl="2"/>
            <a:r>
              <a:rPr lang="de-DE" dirty="0" err="1"/>
              <a:t>m</a:t>
            </a:r>
            <a:r>
              <a:rPr lang="de-DE" dirty="0" err="1" smtClean="0"/>
              <a:t>embers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rich</a:t>
            </a:r>
            <a:r>
              <a:rPr lang="de-DE" dirty="0" smtClean="0"/>
              <a:t> </a:t>
            </a:r>
            <a:r>
              <a:rPr lang="de-DE" dirty="0" err="1" smtClean="0"/>
              <a:t>club</a:t>
            </a:r>
            <a:r>
              <a:rPr lang="de-DE" dirty="0" smtClean="0"/>
              <a:t> </a:t>
            </a:r>
            <a:r>
              <a:rPr lang="de-DE" dirty="0" err="1" smtClean="0"/>
              <a:t>participate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in </a:t>
            </a:r>
            <a:r>
              <a:rPr lang="de-DE" dirty="0" err="1" smtClean="0"/>
              <a:t>chasings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Impairment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mutants</a:t>
            </a:r>
            <a:endParaRPr lang="de-DE" dirty="0" smtClean="0"/>
          </a:p>
          <a:p>
            <a:pPr lvl="2"/>
            <a:r>
              <a:rPr lang="de-DE" dirty="0" err="1"/>
              <a:t>s</a:t>
            </a:r>
            <a:r>
              <a:rPr lang="de-DE" dirty="0" err="1" smtClean="0"/>
              <a:t>ocial</a:t>
            </a:r>
            <a:r>
              <a:rPr lang="de-DE" dirty="0" smtClean="0"/>
              <a:t> </a:t>
            </a:r>
            <a:r>
              <a:rPr lang="de-DE" dirty="0" err="1" smtClean="0"/>
              <a:t>interaction</a:t>
            </a:r>
            <a:r>
              <a:rPr lang="de-DE" dirty="0" smtClean="0"/>
              <a:t>: </a:t>
            </a:r>
            <a:r>
              <a:rPr lang="de-DE" dirty="0" err="1" smtClean="0"/>
              <a:t>mutants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less</a:t>
            </a:r>
            <a:r>
              <a:rPr lang="de-DE" dirty="0" smtClean="0"/>
              <a:t> </a:t>
            </a:r>
            <a:r>
              <a:rPr lang="de-DE" dirty="0" err="1" smtClean="0"/>
              <a:t>frequent</a:t>
            </a:r>
            <a:r>
              <a:rPr lang="de-DE" dirty="0" smtClean="0"/>
              <a:t> </a:t>
            </a:r>
            <a:r>
              <a:rPr lang="de-DE" dirty="0" err="1" smtClean="0"/>
              <a:t>members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rich</a:t>
            </a:r>
            <a:r>
              <a:rPr lang="de-DE" dirty="0" smtClean="0"/>
              <a:t> </a:t>
            </a:r>
            <a:r>
              <a:rPr lang="de-DE" dirty="0" err="1" smtClean="0"/>
              <a:t>club</a:t>
            </a:r>
            <a:endParaRPr lang="de-DE" dirty="0" smtClean="0"/>
          </a:p>
          <a:p>
            <a:pPr lvl="2"/>
            <a:r>
              <a:rPr lang="de-DE" dirty="0" err="1"/>
              <a:t>s</a:t>
            </a:r>
            <a:r>
              <a:rPr lang="de-DE" dirty="0" err="1" smtClean="0"/>
              <a:t>ocial</a:t>
            </a:r>
            <a:r>
              <a:rPr lang="de-DE" dirty="0" smtClean="0"/>
              <a:t> rank: </a:t>
            </a:r>
            <a:r>
              <a:rPr lang="de-DE" dirty="0" err="1" smtClean="0"/>
              <a:t>age</a:t>
            </a:r>
            <a:r>
              <a:rPr lang="de-DE" dirty="0" smtClean="0"/>
              <a:t> </a:t>
            </a:r>
            <a:r>
              <a:rPr lang="de-DE" dirty="0" err="1" smtClean="0"/>
              <a:t>specific</a:t>
            </a:r>
            <a:r>
              <a:rPr lang="de-DE" dirty="0" smtClean="0"/>
              <a:t> (in </a:t>
            </a:r>
            <a:r>
              <a:rPr lang="de-DE" dirty="0" err="1" smtClean="0"/>
              <a:t>young</a:t>
            </a:r>
            <a:r>
              <a:rPr lang="de-DE" dirty="0" smtClean="0"/>
              <a:t>) </a:t>
            </a:r>
            <a:r>
              <a:rPr lang="de-DE" dirty="0" err="1" smtClean="0"/>
              <a:t>and</a:t>
            </a:r>
            <a:r>
              <a:rPr lang="de-DE" dirty="0"/>
              <a:t> </a:t>
            </a:r>
            <a:r>
              <a:rPr lang="de-DE" dirty="0" smtClean="0"/>
              <a:t>„</a:t>
            </a:r>
            <a:r>
              <a:rPr lang="de-DE" dirty="0" err="1" smtClean="0"/>
              <a:t>compensated</a:t>
            </a:r>
            <a:r>
              <a:rPr lang="de-DE" dirty="0" smtClean="0"/>
              <a:t>“ </a:t>
            </a:r>
            <a:r>
              <a:rPr lang="de-DE" dirty="0" err="1" smtClean="0"/>
              <a:t>over</a:t>
            </a:r>
            <a:r>
              <a:rPr lang="de-DE" dirty="0" smtClean="0"/>
              <a:t> time</a:t>
            </a:r>
          </a:p>
          <a:p>
            <a:pPr lvl="2"/>
            <a:r>
              <a:rPr lang="de-DE" dirty="0" err="1"/>
              <a:t>c</a:t>
            </a:r>
            <a:r>
              <a:rPr lang="de-DE" dirty="0" err="1" smtClean="0"/>
              <a:t>urrently</a:t>
            </a:r>
            <a:r>
              <a:rPr lang="de-DE" dirty="0" smtClean="0"/>
              <a:t> </a:t>
            </a:r>
            <a:r>
              <a:rPr lang="de-DE" dirty="0" err="1" smtClean="0"/>
              <a:t>exploring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complex</a:t>
            </a:r>
            <a:r>
              <a:rPr lang="de-DE" dirty="0" smtClean="0"/>
              <a:t> </a:t>
            </a:r>
            <a:r>
              <a:rPr lang="de-DE" dirty="0" err="1" smtClean="0"/>
              <a:t>deficits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network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r>
              <a:rPr lang="de-DE" dirty="0" smtClean="0"/>
              <a:t> </a:t>
            </a:r>
            <a:r>
              <a:rPr lang="de-DE" dirty="0" err="1" smtClean="0"/>
              <a:t>characterizing</a:t>
            </a:r>
            <a:r>
              <a:rPr lang="de-DE" dirty="0" smtClean="0"/>
              <a:t> </a:t>
            </a:r>
            <a:r>
              <a:rPr lang="de-DE" dirty="0" err="1" smtClean="0"/>
              <a:t>chasing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mutants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1870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/>
          <a:p>
            <a:r>
              <a:rPr lang="de-DE" sz="3200" b="1" dirty="0" err="1">
                <a:latin typeface="+mn-lt"/>
              </a:rPr>
              <a:t>m</a:t>
            </a:r>
            <a:r>
              <a:rPr lang="de-DE" sz="3200" b="1" dirty="0" err="1" smtClean="0">
                <a:latin typeface="+mn-lt"/>
              </a:rPr>
              <a:t>etric</a:t>
            </a:r>
            <a:r>
              <a:rPr lang="de-DE" sz="3200" b="1" dirty="0" smtClean="0">
                <a:latin typeface="+mn-lt"/>
              </a:rPr>
              <a:t> </a:t>
            </a:r>
            <a:r>
              <a:rPr lang="de-DE" sz="3200" b="1" dirty="0" err="1" smtClean="0">
                <a:latin typeface="+mn-lt"/>
              </a:rPr>
              <a:t>selection</a:t>
            </a:r>
            <a:r>
              <a:rPr lang="de-DE" sz="3200" b="1" dirty="0" smtClean="0">
                <a:latin typeface="+mn-lt"/>
              </a:rPr>
              <a:t>: </a:t>
            </a:r>
            <a:r>
              <a:rPr lang="de-DE" sz="3200" b="1" dirty="0" err="1" smtClean="0">
                <a:latin typeface="+mn-lt"/>
              </a:rPr>
              <a:t>social</a:t>
            </a:r>
            <a:r>
              <a:rPr lang="de-DE" sz="3200" b="1" dirty="0" smtClean="0">
                <a:latin typeface="+mn-lt"/>
              </a:rPr>
              <a:t> </a:t>
            </a:r>
            <a:r>
              <a:rPr lang="de-DE" sz="3200" b="1" dirty="0" err="1" smtClean="0">
                <a:latin typeface="+mn-lt"/>
              </a:rPr>
              <a:t>hierarchy</a:t>
            </a:r>
            <a:endParaRPr lang="de-DE" sz="3200" b="1" dirty="0">
              <a:latin typeface="+mn-lt"/>
            </a:endParaRP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231781" y="1973179"/>
            <a:ext cx="3472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 err="1" smtClean="0"/>
              <a:t>DSz</a:t>
            </a:r>
            <a:r>
              <a:rPr lang="de-DE" sz="2000" dirty="0" smtClean="0"/>
              <a:t> (</a:t>
            </a:r>
            <a:r>
              <a:rPr lang="de-DE" sz="2000" dirty="0" err="1" smtClean="0"/>
              <a:t>social</a:t>
            </a:r>
            <a:r>
              <a:rPr lang="de-DE" sz="2000" dirty="0" smtClean="0"/>
              <a:t> </a:t>
            </a:r>
            <a:r>
              <a:rPr lang="de-DE" sz="2000" dirty="0" err="1" smtClean="0"/>
              <a:t>hierachy</a:t>
            </a:r>
            <a:r>
              <a:rPr lang="de-DE" sz="2000" dirty="0" smtClean="0"/>
              <a:t>) </a:t>
            </a:r>
            <a:r>
              <a:rPr lang="de-DE" sz="2000" dirty="0" err="1" smtClean="0"/>
              <a:t>is</a:t>
            </a:r>
            <a:r>
              <a:rPr lang="de-DE" sz="2000" dirty="0" smtClean="0"/>
              <a:t> </a:t>
            </a:r>
            <a:r>
              <a:rPr lang="de-DE" sz="2000" dirty="0" err="1" smtClean="0"/>
              <a:t>driven</a:t>
            </a:r>
            <a:r>
              <a:rPr lang="de-DE" sz="2000" dirty="0" smtClean="0"/>
              <a:t> </a:t>
            </a:r>
            <a:r>
              <a:rPr lang="de-DE" sz="2000" dirty="0" err="1" smtClean="0"/>
              <a:t>by</a:t>
            </a:r>
            <a:r>
              <a:rPr lang="de-DE" sz="2000" dirty="0" smtClean="0"/>
              <a:t> </a:t>
            </a:r>
            <a:r>
              <a:rPr lang="de-DE" sz="2000" dirty="0" err="1" smtClean="0"/>
              <a:t>winning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losing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tube</a:t>
            </a:r>
            <a:r>
              <a:rPr lang="de-DE" sz="2000" dirty="0" smtClean="0"/>
              <a:t> </a:t>
            </a:r>
            <a:r>
              <a:rPr lang="de-DE" sz="2000" dirty="0" err="1" smtClean="0"/>
              <a:t>contests</a:t>
            </a: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 err="1" smtClean="0"/>
              <a:t>Winning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losing</a:t>
            </a:r>
            <a:r>
              <a:rPr lang="de-DE" sz="2000" dirty="0" smtClean="0"/>
              <a:t> </a:t>
            </a:r>
            <a:r>
              <a:rPr lang="de-DE" sz="2000" dirty="0" err="1" smtClean="0"/>
              <a:t>are</a:t>
            </a:r>
            <a:r>
              <a:rPr lang="de-DE" sz="2000" dirty="0" smtClean="0"/>
              <a:t> not (</a:t>
            </a:r>
            <a:r>
              <a:rPr lang="de-DE" sz="2000" dirty="0" err="1" smtClean="0"/>
              <a:t>or</a:t>
            </a:r>
            <a:r>
              <a:rPr lang="de-DE" sz="2000" dirty="0" smtClean="0"/>
              <a:t> </a:t>
            </a:r>
            <a:r>
              <a:rPr lang="de-DE" sz="2000" dirty="0" err="1" smtClean="0"/>
              <a:t>mildly</a:t>
            </a:r>
            <a:r>
              <a:rPr lang="de-DE" sz="2000" dirty="0" smtClean="0"/>
              <a:t> </a:t>
            </a:r>
            <a:r>
              <a:rPr lang="de-DE" sz="2000" dirty="0" err="1" smtClean="0"/>
              <a:t>negatively</a:t>
            </a:r>
            <a:r>
              <a:rPr lang="de-DE" sz="2000" dirty="0" smtClean="0"/>
              <a:t>) </a:t>
            </a:r>
            <a:r>
              <a:rPr lang="de-DE" sz="2000" dirty="0" err="1" smtClean="0"/>
              <a:t>associated</a:t>
            </a:r>
            <a:endParaRPr lang="de-DE" sz="2000" dirty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>
                <a:sym typeface="Wingdings" panose="05000000000000000000" pitchFamily="2" charset="2"/>
              </a:rPr>
              <a:t> </a:t>
            </a:r>
            <a:r>
              <a:rPr lang="de-DE" sz="2000" b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David‘s</a:t>
            </a:r>
            <a:r>
              <a:rPr lang="de-DE" sz="2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score </a:t>
            </a:r>
            <a:r>
              <a:rPr lang="de-DE" sz="2000" dirty="0" err="1" smtClean="0">
                <a:sym typeface="Wingdings" panose="05000000000000000000" pitchFamily="2" charset="2"/>
              </a:rPr>
              <a:t>is</a:t>
            </a:r>
            <a:r>
              <a:rPr lang="de-DE" sz="2000" dirty="0" smtClean="0">
                <a:sym typeface="Wingdings" panose="05000000000000000000" pitchFamily="2" charset="2"/>
              </a:rPr>
              <a:t> a </a:t>
            </a:r>
            <a:r>
              <a:rPr lang="de-DE" sz="2000" dirty="0" err="1" smtClean="0">
                <a:sym typeface="Wingdings" panose="05000000000000000000" pitchFamily="2" charset="2"/>
              </a:rPr>
              <a:t>good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metric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to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characterize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social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hierarchy</a:t>
            </a:r>
            <a:endParaRPr lang="de-DE" sz="2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29" y="1530417"/>
            <a:ext cx="7393581" cy="452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84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/>
          <a:p>
            <a:r>
              <a:rPr lang="de-DE" sz="3200" b="1" dirty="0" err="1">
                <a:latin typeface="+mn-lt"/>
              </a:rPr>
              <a:t>m</a:t>
            </a:r>
            <a:r>
              <a:rPr lang="de-DE" sz="3200" b="1" dirty="0" err="1" smtClean="0">
                <a:latin typeface="+mn-lt"/>
              </a:rPr>
              <a:t>etric</a:t>
            </a:r>
            <a:r>
              <a:rPr lang="de-DE" sz="3200" b="1" dirty="0" smtClean="0">
                <a:latin typeface="+mn-lt"/>
              </a:rPr>
              <a:t> </a:t>
            </a:r>
            <a:r>
              <a:rPr lang="de-DE" sz="3200" b="1" dirty="0" err="1" smtClean="0">
                <a:latin typeface="+mn-lt"/>
              </a:rPr>
              <a:t>selection</a:t>
            </a:r>
            <a:r>
              <a:rPr lang="de-DE" sz="3200" b="1" dirty="0" smtClean="0">
                <a:latin typeface="+mn-lt"/>
              </a:rPr>
              <a:t>: </a:t>
            </a:r>
            <a:r>
              <a:rPr lang="de-DE" sz="3200" b="1" dirty="0" err="1" smtClean="0">
                <a:latin typeface="+mn-lt"/>
              </a:rPr>
              <a:t>chasing</a:t>
            </a:r>
            <a:endParaRPr lang="de-DE" sz="3200" b="1" dirty="0">
              <a:latin typeface="+mn-lt"/>
            </a:endParaRPr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8231781" y="1973179"/>
            <a:ext cx="3472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 err="1" smtClean="0"/>
              <a:t>DSz</a:t>
            </a:r>
            <a:r>
              <a:rPr lang="de-DE" sz="2000" dirty="0" smtClean="0"/>
              <a:t> (</a:t>
            </a:r>
            <a:r>
              <a:rPr lang="de-DE" sz="2000" dirty="0" err="1" smtClean="0"/>
              <a:t>chasing</a:t>
            </a:r>
            <a:r>
              <a:rPr lang="de-DE" sz="2000" dirty="0" smtClean="0"/>
              <a:t>) </a:t>
            </a:r>
            <a:r>
              <a:rPr lang="de-DE" sz="2000" dirty="0" err="1" smtClean="0"/>
              <a:t>is</a:t>
            </a:r>
            <a:r>
              <a:rPr lang="de-DE" sz="2000" dirty="0" smtClean="0"/>
              <a:t> </a:t>
            </a:r>
            <a:r>
              <a:rPr lang="de-DE" sz="2000" dirty="0" err="1" smtClean="0"/>
              <a:t>only</a:t>
            </a:r>
            <a:r>
              <a:rPr lang="de-DE" sz="2000" dirty="0" smtClean="0"/>
              <a:t> </a:t>
            </a:r>
            <a:r>
              <a:rPr lang="de-DE" sz="2000" dirty="0" err="1" smtClean="0"/>
              <a:t>driven</a:t>
            </a:r>
            <a:r>
              <a:rPr lang="de-DE" sz="2000" dirty="0" smtClean="0"/>
              <a:t> </a:t>
            </a:r>
            <a:r>
              <a:rPr lang="de-DE" sz="2000" dirty="0" err="1" smtClean="0"/>
              <a:t>by</a:t>
            </a:r>
            <a:r>
              <a:rPr lang="de-DE" sz="2000" dirty="0" smtClean="0"/>
              <a:t> </a:t>
            </a:r>
            <a:r>
              <a:rPr lang="de-DE" sz="2000" dirty="0" err="1" smtClean="0"/>
              <a:t>active</a:t>
            </a:r>
            <a:r>
              <a:rPr lang="de-DE" sz="2000" dirty="0" smtClean="0"/>
              <a:t> </a:t>
            </a:r>
            <a:r>
              <a:rPr lang="de-DE" sz="2000" dirty="0" err="1" smtClean="0"/>
              <a:t>chasing</a:t>
            </a:r>
            <a:r>
              <a:rPr lang="de-DE" sz="2000" dirty="0" smtClean="0"/>
              <a:t> („</a:t>
            </a:r>
            <a:r>
              <a:rPr lang="de-DE" sz="2000" dirty="0" err="1" smtClean="0"/>
              <a:t>winning</a:t>
            </a:r>
            <a:r>
              <a:rPr lang="de-DE" sz="2000" dirty="0" smtClean="0"/>
              <a:t>“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chasing</a:t>
            </a:r>
            <a:r>
              <a:rPr lang="de-DE" sz="2000" dirty="0" smtClean="0"/>
              <a:t>)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 err="1" smtClean="0"/>
              <a:t>Chasing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being</a:t>
            </a:r>
            <a:r>
              <a:rPr lang="de-DE" sz="2000" dirty="0" smtClean="0"/>
              <a:t> </a:t>
            </a:r>
            <a:r>
              <a:rPr lang="de-DE" sz="2000" dirty="0" err="1" smtClean="0"/>
              <a:t>chased</a:t>
            </a:r>
            <a:r>
              <a:rPr lang="de-DE" sz="2000" dirty="0" smtClean="0"/>
              <a:t> </a:t>
            </a:r>
            <a:r>
              <a:rPr lang="de-DE" sz="2000" dirty="0" err="1" smtClean="0"/>
              <a:t>are</a:t>
            </a:r>
            <a:r>
              <a:rPr lang="de-DE" sz="2000" dirty="0" smtClean="0"/>
              <a:t> </a:t>
            </a:r>
            <a:r>
              <a:rPr lang="de-DE" sz="2000" dirty="0" err="1" smtClean="0"/>
              <a:t>positively</a:t>
            </a:r>
            <a:r>
              <a:rPr lang="de-DE" sz="2000" dirty="0" smtClean="0"/>
              <a:t> </a:t>
            </a:r>
            <a:r>
              <a:rPr lang="de-DE" sz="2000" dirty="0" err="1" smtClean="0"/>
              <a:t>correlated</a:t>
            </a:r>
            <a:endParaRPr lang="de-DE" sz="2000" dirty="0" smtClean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>
                <a:sym typeface="Wingdings" panose="05000000000000000000" pitchFamily="2" charset="2"/>
              </a:rPr>
              <a:t> </a:t>
            </a:r>
            <a:r>
              <a:rPr lang="de-DE" sz="2000" dirty="0" err="1" smtClean="0">
                <a:sym typeface="Wingdings" panose="05000000000000000000" pitchFamily="2" charset="2"/>
              </a:rPr>
              <a:t>Preferably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used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fraction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of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b="1" dirty="0" err="1" smtClean="0">
                <a:sym typeface="Wingdings" panose="05000000000000000000" pitchFamily="2" charset="2"/>
              </a:rPr>
              <a:t>active</a:t>
            </a:r>
            <a:r>
              <a:rPr lang="de-DE" sz="2000" b="1" dirty="0" smtClean="0">
                <a:sym typeface="Wingdings" panose="05000000000000000000" pitchFamily="2" charset="2"/>
              </a:rPr>
              <a:t> </a:t>
            </a:r>
            <a:r>
              <a:rPr lang="de-DE" sz="2000" b="1" dirty="0" err="1" smtClean="0">
                <a:sym typeface="Wingdings" panose="05000000000000000000" pitchFamily="2" charset="2"/>
              </a:rPr>
              <a:t>chasings</a:t>
            </a:r>
            <a:r>
              <a:rPr lang="de-DE" sz="2000" b="1" dirty="0" smtClean="0">
                <a:sym typeface="Wingdings" panose="05000000000000000000" pitchFamily="2" charset="2"/>
              </a:rPr>
              <a:t> </a:t>
            </a:r>
            <a:r>
              <a:rPr lang="de-DE" sz="2000" dirty="0" smtClean="0">
                <a:sym typeface="Wingdings" panose="05000000000000000000" pitchFamily="2" charset="2"/>
              </a:rPr>
              <a:t>(„</a:t>
            </a:r>
            <a:r>
              <a:rPr lang="de-DE" sz="2000" b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fraction</a:t>
            </a:r>
            <a:r>
              <a:rPr lang="de-DE" sz="2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de-DE" sz="2000" b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winner</a:t>
            </a:r>
            <a:r>
              <a:rPr lang="de-DE" sz="2000" dirty="0" smtClean="0">
                <a:sym typeface="Wingdings" panose="05000000000000000000" pitchFamily="2" charset="2"/>
              </a:rPr>
              <a:t>“)</a:t>
            </a:r>
            <a:endParaRPr lang="de-DE" sz="20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00" y="1530000"/>
            <a:ext cx="7384892" cy="450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7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/>
          <a:p>
            <a:r>
              <a:rPr lang="de-DE" sz="3200" b="1" dirty="0" smtClean="0">
                <a:latin typeface="+mn-lt"/>
              </a:rPr>
              <a:t>Who </a:t>
            </a:r>
            <a:r>
              <a:rPr lang="de-DE" sz="3200" b="1" dirty="0" err="1" smtClean="0">
                <a:latin typeface="+mn-lt"/>
              </a:rPr>
              <a:t>is</a:t>
            </a:r>
            <a:r>
              <a:rPr lang="de-DE" sz="3200" b="1" dirty="0" smtClean="0">
                <a:latin typeface="+mn-lt"/>
              </a:rPr>
              <a:t> </a:t>
            </a:r>
            <a:r>
              <a:rPr lang="de-DE" sz="3200" b="1" dirty="0" err="1" smtClean="0">
                <a:latin typeface="+mn-lt"/>
              </a:rPr>
              <a:t>chasing</a:t>
            </a:r>
            <a:r>
              <a:rPr lang="de-DE" sz="3200" b="1" dirty="0" smtClean="0">
                <a:latin typeface="+mn-lt"/>
              </a:rPr>
              <a:t>?</a:t>
            </a:r>
            <a:endParaRPr lang="de-DE" sz="3200" b="1" dirty="0">
              <a:latin typeface="+mn-lt"/>
            </a:endParaRPr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8231781" y="1973179"/>
            <a:ext cx="3472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 smtClean="0"/>
              <a:t>Animals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b="1" dirty="0" smtClean="0"/>
              <a:t>high </a:t>
            </a:r>
            <a:r>
              <a:rPr lang="de-DE" sz="2000" b="1" dirty="0" err="1" smtClean="0"/>
              <a:t>social-hierarchy</a:t>
            </a:r>
            <a:r>
              <a:rPr lang="de-DE" sz="2000" b="1" dirty="0" smtClean="0"/>
              <a:t> rank </a:t>
            </a:r>
            <a:r>
              <a:rPr lang="de-DE" sz="2000" b="1" dirty="0" err="1" smtClean="0"/>
              <a:t>tend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to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chase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more</a:t>
            </a:r>
            <a:r>
              <a:rPr lang="de-DE" sz="2000" b="1" dirty="0"/>
              <a:t> </a:t>
            </a:r>
            <a:r>
              <a:rPr lang="de-DE" sz="2000" b="1" dirty="0" err="1" smtClean="0"/>
              <a:t>actively</a:t>
            </a:r>
            <a:endParaRPr lang="de-DE" sz="2000" b="1" dirty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But: </a:t>
            </a:r>
            <a:r>
              <a:rPr lang="de-DE" sz="2000" dirty="0" err="1" smtClean="0"/>
              <a:t>No</a:t>
            </a:r>
            <a:r>
              <a:rPr lang="de-DE" sz="2000" dirty="0" smtClean="0"/>
              <a:t> </a:t>
            </a:r>
            <a:r>
              <a:rPr lang="de-DE" sz="2000" dirty="0" err="1" smtClean="0"/>
              <a:t>clear</a:t>
            </a:r>
            <a:r>
              <a:rPr lang="de-DE" sz="2000" dirty="0" smtClean="0"/>
              <a:t> </a:t>
            </a:r>
            <a:r>
              <a:rPr lang="de-DE" sz="2000" dirty="0" err="1" smtClean="0"/>
              <a:t>association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„</a:t>
            </a:r>
            <a:r>
              <a:rPr lang="de-DE" sz="2000" dirty="0" err="1" smtClean="0"/>
              <a:t>being</a:t>
            </a:r>
            <a:r>
              <a:rPr lang="de-DE" sz="2000" dirty="0" smtClean="0"/>
              <a:t> </a:t>
            </a:r>
            <a:r>
              <a:rPr lang="de-DE" sz="2000" dirty="0" err="1" smtClean="0"/>
              <a:t>chased</a:t>
            </a:r>
            <a:r>
              <a:rPr lang="de-DE" sz="2000" dirty="0" smtClean="0"/>
              <a:t>“, </a:t>
            </a:r>
            <a:r>
              <a:rPr lang="de-DE" sz="2000" u="sng" dirty="0" smtClean="0"/>
              <a:t>high rank </a:t>
            </a:r>
            <a:r>
              <a:rPr lang="de-DE" sz="2000" u="sng" dirty="0" err="1" smtClean="0"/>
              <a:t>animals</a:t>
            </a:r>
            <a:r>
              <a:rPr lang="de-DE" sz="2000" u="sng" dirty="0" smtClean="0"/>
              <a:t> </a:t>
            </a:r>
            <a:r>
              <a:rPr lang="de-DE" sz="2000" u="sng" dirty="0" err="1" smtClean="0"/>
              <a:t>even</a:t>
            </a:r>
            <a:r>
              <a:rPr lang="de-DE" sz="2000" u="sng" dirty="0" smtClean="0"/>
              <a:t> </a:t>
            </a:r>
            <a:r>
              <a:rPr lang="de-DE" sz="2000" u="sng" dirty="0" err="1" smtClean="0"/>
              <a:t>tend</a:t>
            </a:r>
            <a:r>
              <a:rPr lang="de-DE" sz="2000" u="sng" dirty="0" smtClean="0"/>
              <a:t> </a:t>
            </a:r>
            <a:r>
              <a:rPr lang="de-DE" sz="2000" u="sng" dirty="0" err="1" smtClean="0"/>
              <a:t>to</a:t>
            </a:r>
            <a:r>
              <a:rPr lang="de-DE" sz="2000" u="sng" dirty="0" smtClean="0"/>
              <a:t> </a:t>
            </a:r>
            <a:r>
              <a:rPr lang="de-DE" sz="2000" u="sng" dirty="0" err="1" smtClean="0"/>
              <a:t>be</a:t>
            </a:r>
            <a:r>
              <a:rPr lang="de-DE" sz="2000" u="sng" dirty="0" smtClean="0"/>
              <a:t> </a:t>
            </a:r>
            <a:r>
              <a:rPr lang="de-DE" sz="2000" u="sng" dirty="0" err="1" smtClean="0"/>
              <a:t>more</a:t>
            </a:r>
            <a:r>
              <a:rPr lang="de-DE" sz="2000" u="sng" dirty="0" smtClean="0"/>
              <a:t> </a:t>
            </a:r>
            <a:r>
              <a:rPr lang="de-DE" sz="2000" u="sng" dirty="0" err="1" smtClean="0"/>
              <a:t>often</a:t>
            </a:r>
            <a:r>
              <a:rPr lang="de-DE" sz="2000" u="sng" dirty="0" smtClean="0"/>
              <a:t> </a:t>
            </a:r>
            <a:r>
              <a:rPr lang="de-DE" sz="2000" u="sng" dirty="0" err="1" smtClean="0"/>
              <a:t>chased</a:t>
            </a:r>
            <a:r>
              <a:rPr lang="de-DE" sz="2000" u="sng" dirty="0" smtClean="0"/>
              <a:t>!</a:t>
            </a:r>
          </a:p>
          <a:p>
            <a:pPr marL="0" indent="0">
              <a:buNone/>
            </a:pPr>
            <a:r>
              <a:rPr lang="de-DE" sz="2000" dirty="0" smtClean="0">
                <a:sym typeface="Wingdings" panose="05000000000000000000" pitchFamily="2" charset="2"/>
              </a:rPr>
              <a:t> This </a:t>
            </a:r>
            <a:r>
              <a:rPr lang="de-DE" sz="2000" dirty="0" err="1" smtClean="0">
                <a:sym typeface="Wingdings" panose="05000000000000000000" pitchFamily="2" charset="2"/>
              </a:rPr>
              <a:t>is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particularly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true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for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the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young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animals</a:t>
            </a:r>
            <a:r>
              <a:rPr lang="de-DE" sz="2000" dirty="0" smtClean="0">
                <a:sym typeface="Wingdings" panose="05000000000000000000" pitchFamily="2" charset="2"/>
              </a:rPr>
              <a:t> (</a:t>
            </a:r>
            <a:r>
              <a:rPr lang="de-DE" sz="2000" dirty="0" err="1" smtClean="0">
                <a:sym typeface="Wingdings" panose="05000000000000000000" pitchFamily="2" charset="2"/>
              </a:rPr>
              <a:t>see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next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slide</a:t>
            </a:r>
            <a:r>
              <a:rPr lang="de-DE" sz="2000" dirty="0" smtClean="0">
                <a:sym typeface="Wingdings" panose="05000000000000000000" pitchFamily="2" charset="2"/>
              </a:rPr>
              <a:t>). </a:t>
            </a:r>
            <a:r>
              <a:rPr lang="de-DE" sz="2000" dirty="0" err="1" smtClean="0">
                <a:sym typeface="Wingdings" panose="05000000000000000000" pitchFamily="2" charset="2"/>
              </a:rPr>
              <a:t>Is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it</a:t>
            </a:r>
            <a:r>
              <a:rPr lang="de-DE" sz="2000" dirty="0" smtClean="0">
                <a:sym typeface="Wingdings" panose="05000000000000000000" pitchFamily="2" charset="2"/>
              </a:rPr>
              <a:t> a </a:t>
            </a:r>
            <a:r>
              <a:rPr lang="de-DE" sz="2000" dirty="0" err="1" smtClean="0">
                <a:sym typeface="Wingdings" panose="05000000000000000000" pitchFamily="2" charset="2"/>
              </a:rPr>
              <a:t>playful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behavior</a:t>
            </a:r>
            <a:r>
              <a:rPr lang="de-DE" sz="2000" dirty="0" smtClean="0">
                <a:sym typeface="Wingdings" panose="05000000000000000000" pitchFamily="2" charset="2"/>
              </a:rPr>
              <a:t>?</a:t>
            </a:r>
            <a:endParaRPr lang="de-DE" sz="20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95" y="1328285"/>
            <a:ext cx="7904351" cy="459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42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1644467" y="587942"/>
            <a:ext cx="9307653" cy="5891970"/>
            <a:chOff x="374469" y="1062076"/>
            <a:chExt cx="9307653" cy="5891970"/>
          </a:xfrm>
        </p:grpSpPr>
        <p:sp>
          <p:nvSpPr>
            <p:cNvPr id="8" name="Trapezoid 7"/>
            <p:cNvSpPr/>
            <p:nvPr/>
          </p:nvSpPr>
          <p:spPr>
            <a:xfrm>
              <a:off x="374469" y="3683306"/>
              <a:ext cx="8860019" cy="685975"/>
            </a:xfrm>
            <a:prstGeom prst="trapezoid">
              <a:avLst>
                <a:gd name="adj" fmla="val 71516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uppieren 8"/>
            <p:cNvGrpSpPr/>
            <p:nvPr/>
          </p:nvGrpSpPr>
          <p:grpSpPr>
            <a:xfrm>
              <a:off x="4093701" y="1062076"/>
              <a:ext cx="4499257" cy="2734085"/>
              <a:chOff x="2600987" y="3280793"/>
              <a:chExt cx="4499257" cy="2734085"/>
            </a:xfrm>
          </p:grpSpPr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6F94D2F-0765-42D4-AF23-D65125478DB9}"/>
                  </a:ext>
                </a:extLst>
              </p:cNvPr>
              <p:cNvSpPr txBox="1"/>
              <p:nvPr/>
            </p:nvSpPr>
            <p:spPr>
              <a:xfrm>
                <a:off x="4230795" y="4195106"/>
                <a:ext cx="275004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de-DE" sz="1600" b="1" dirty="0" err="1">
                    <a:cs typeface="Arial" panose="020B0604020202020204" pitchFamily="34" charset="0"/>
                  </a:rPr>
                  <a:t>continuous</a:t>
                </a:r>
                <a:r>
                  <a:rPr lang="de-DE" sz="1600" b="1" dirty="0">
                    <a:cs typeface="Arial" panose="020B0604020202020204" pitchFamily="34" charset="0"/>
                  </a:rPr>
                  <a:t> individual </a:t>
                </a:r>
                <a:r>
                  <a:rPr lang="de-DE" sz="1600" b="1" dirty="0" err="1">
                    <a:cs typeface="Arial" panose="020B0604020202020204" pitchFamily="34" charset="0"/>
                  </a:rPr>
                  <a:t>tracking</a:t>
                </a:r>
                <a:endParaRPr lang="de-DE" sz="1600" b="1" dirty="0">
                  <a:cs typeface="Arial" panose="020B0604020202020204" pitchFamily="34" charset="0"/>
                </a:endParaRPr>
              </a:p>
              <a:p>
                <a:endParaRPr lang="de-DE" sz="1200" b="1" dirty="0">
                  <a:cs typeface="Arial" panose="020B0604020202020204" pitchFamily="34" charset="0"/>
                </a:endParaRPr>
              </a:p>
              <a:p>
                <a:endParaRPr lang="de-DE" sz="500" b="1" dirty="0">
                  <a:cs typeface="Arial" panose="020B0604020202020204" pitchFamily="34" charset="0"/>
                </a:endParaRPr>
              </a:p>
            </p:txBody>
          </p:sp>
          <p:sp>
            <p:nvSpPr>
              <p:cNvPr id="16" name="Abgerundetes Rechteck 1032">
                <a:extLst>
                  <a:ext uri="{FF2B5EF4-FFF2-40B4-BE49-F238E27FC236}">
                    <a16:creationId xmlns:a16="http://schemas.microsoft.com/office/drawing/2014/main" id="{A326A760-B44B-4EB4-BC91-F7ECE0CA9074}"/>
                  </a:ext>
                </a:extLst>
              </p:cNvPr>
              <p:cNvSpPr/>
              <p:nvPr/>
            </p:nvSpPr>
            <p:spPr>
              <a:xfrm>
                <a:off x="2642799" y="3280793"/>
                <a:ext cx="1379236" cy="273408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 dirty="0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DABABE9-4912-4A76-8E02-FF32A8A945F9}"/>
                  </a:ext>
                </a:extLst>
              </p:cNvPr>
              <p:cNvSpPr txBox="1"/>
              <p:nvPr/>
            </p:nvSpPr>
            <p:spPr>
              <a:xfrm>
                <a:off x="2739556" y="3580002"/>
                <a:ext cx="11785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200" b="1" dirty="0" smtClean="0"/>
                  <a:t>wild-</a:t>
                </a:r>
                <a:r>
                  <a:rPr lang="de-DE" sz="1200" b="1" dirty="0" err="1" smtClean="0"/>
                  <a:t>types</a:t>
                </a:r>
                <a:r>
                  <a:rPr lang="de-DE" sz="1200" b="1" dirty="0" smtClean="0"/>
                  <a:t> </a:t>
                </a:r>
                <a:r>
                  <a:rPr lang="de-DE" sz="1200" b="1" dirty="0" err="1" smtClean="0"/>
                  <a:t>with</a:t>
                </a:r>
                <a:endParaRPr lang="de-DE" sz="1200" b="1" dirty="0" smtClean="0"/>
              </a:p>
              <a:p>
                <a:pPr algn="ctr"/>
                <a:r>
                  <a:rPr lang="de-DE" sz="1200" b="1" dirty="0" err="1" smtClean="0"/>
                  <a:t>interspersed</a:t>
                </a:r>
                <a:endParaRPr lang="de-DE" sz="1200" b="1" dirty="0"/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BD9A489-4FB5-48B0-9462-617A0E963D65}"/>
                  </a:ext>
                </a:extLst>
              </p:cNvPr>
              <p:cNvSpPr txBox="1"/>
              <p:nvPr/>
            </p:nvSpPr>
            <p:spPr>
              <a:xfrm>
                <a:off x="2600987" y="3952733"/>
                <a:ext cx="1421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 smtClean="0"/>
                  <a:t>OXTR</a:t>
                </a:r>
                <a:r>
                  <a:rPr lang="el-GR" sz="1200" b="1" baseline="30000" dirty="0" smtClean="0"/>
                  <a:t>Δ</a:t>
                </a:r>
                <a:r>
                  <a:rPr lang="de-DE" sz="1200" b="1" baseline="30000" dirty="0" smtClean="0"/>
                  <a:t>AON</a:t>
                </a:r>
                <a:endParaRPr lang="de-DE" sz="1200" b="1" baseline="30000" dirty="0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0DCC61B-2CB2-4B05-87BA-A0E3A99CD583}"/>
                  </a:ext>
                </a:extLst>
              </p:cNvPr>
              <p:cNvSpPr txBox="1"/>
              <p:nvPr/>
            </p:nvSpPr>
            <p:spPr>
              <a:xfrm>
                <a:off x="2951031" y="3335758"/>
                <a:ext cx="7665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 err="1" smtClean="0"/>
                  <a:t>Cohorts</a:t>
                </a:r>
                <a:endParaRPr lang="de-DE" sz="1400" b="1" dirty="0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20A7C6F3-19FB-4BC9-BE71-8130437144FB}"/>
                  </a:ext>
                </a:extLst>
              </p:cNvPr>
              <p:cNvSpPr txBox="1"/>
              <p:nvPr/>
            </p:nvSpPr>
            <p:spPr>
              <a:xfrm>
                <a:off x="4312301" y="4767250"/>
                <a:ext cx="27879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b="1" dirty="0"/>
                  <a:t>high-dimensional </a:t>
                </a:r>
                <a:r>
                  <a:rPr lang="de-DE" sz="1600" b="1" dirty="0" err="1"/>
                  <a:t>phenotyping</a:t>
                </a:r>
                <a:endParaRPr lang="de-DE" sz="1600" b="1" dirty="0"/>
              </a:p>
            </p:txBody>
          </p:sp>
          <p:grpSp>
            <p:nvGrpSpPr>
              <p:cNvPr id="24" name="Gruppieren 23"/>
              <p:cNvGrpSpPr/>
              <p:nvPr/>
            </p:nvGrpSpPr>
            <p:grpSpPr>
              <a:xfrm>
                <a:off x="2710119" y="4256861"/>
                <a:ext cx="1248648" cy="1667254"/>
                <a:chOff x="2710119" y="4256861"/>
                <a:chExt cx="1248648" cy="1667254"/>
              </a:xfrm>
            </p:grpSpPr>
            <p:grpSp>
              <p:nvGrpSpPr>
                <p:cNvPr id="25" name="Gruppieren 24">
                  <a:extLst>
                    <a:ext uri="{FF2B5EF4-FFF2-40B4-BE49-F238E27FC236}">
                      <a16:creationId xmlns:a16="http://schemas.microsoft.com/office/drawing/2014/main" id="{7F382423-EC51-4225-9D0F-DDB5871EDBAB}"/>
                    </a:ext>
                  </a:extLst>
                </p:cNvPr>
                <p:cNvGrpSpPr/>
                <p:nvPr/>
              </p:nvGrpSpPr>
              <p:grpSpPr>
                <a:xfrm rot="3243336">
                  <a:off x="3440373" y="4949674"/>
                  <a:ext cx="438031" cy="581554"/>
                  <a:chOff x="1080717" y="3231020"/>
                  <a:chExt cx="614847" cy="721324"/>
                </a:xfrm>
              </p:grpSpPr>
              <p:pic>
                <p:nvPicPr>
                  <p:cNvPr id="40" name="Grafik 39">
                    <a:extLst>
                      <a:ext uri="{FF2B5EF4-FFF2-40B4-BE49-F238E27FC236}">
                        <a16:creationId xmlns:a16="http://schemas.microsoft.com/office/drawing/2014/main" id="{82D5755A-B39F-444D-A997-E3B2F51299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19635" y="3540522"/>
                    <a:ext cx="375929" cy="411822"/>
                  </a:xfrm>
                  <a:prstGeom prst="rect">
                    <a:avLst/>
                  </a:prstGeom>
                </p:spPr>
              </p:pic>
              <p:pic>
                <p:nvPicPr>
                  <p:cNvPr id="41" name="Grafik 40">
                    <a:extLst>
                      <a:ext uri="{FF2B5EF4-FFF2-40B4-BE49-F238E27FC236}">
                        <a16:creationId xmlns:a16="http://schemas.microsoft.com/office/drawing/2014/main" id="{E3C07AE5-0DF1-48E5-B360-40C1EFEE7E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80717" y="3231020"/>
                    <a:ext cx="330188" cy="36171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" name="Grafik 25">
                  <a:extLst>
                    <a:ext uri="{FF2B5EF4-FFF2-40B4-BE49-F238E27FC236}">
                      <a16:creationId xmlns:a16="http://schemas.microsoft.com/office/drawing/2014/main" id="{85F89305-6EC4-482B-ACC6-9AC01DF88F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3699148">
                  <a:off x="2985453" y="5334620"/>
                  <a:ext cx="236919" cy="263240"/>
                </a:xfrm>
                <a:prstGeom prst="rect">
                  <a:avLst/>
                </a:prstGeom>
              </p:spPr>
            </p:pic>
            <p:pic>
              <p:nvPicPr>
                <p:cNvPr id="27" name="Grafik 26">
                  <a:extLst>
                    <a:ext uri="{FF2B5EF4-FFF2-40B4-BE49-F238E27FC236}">
                      <a16:creationId xmlns:a16="http://schemas.microsoft.com/office/drawing/2014/main" id="{7CC3902F-02CF-42BA-877F-A3243A4BAC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736151">
                  <a:off x="3249717" y="4226653"/>
                  <a:ext cx="252020" cy="312436"/>
                </a:xfrm>
                <a:prstGeom prst="rect">
                  <a:avLst/>
                </a:prstGeom>
              </p:spPr>
            </p:pic>
            <p:pic>
              <p:nvPicPr>
                <p:cNvPr id="28" name="Grafik 27">
                  <a:extLst>
                    <a:ext uri="{FF2B5EF4-FFF2-40B4-BE49-F238E27FC236}">
                      <a16:creationId xmlns:a16="http://schemas.microsoft.com/office/drawing/2014/main" id="{A0077D01-C726-44A8-AFB4-9CFBBB92DE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10119" y="5267288"/>
                  <a:ext cx="212338" cy="263240"/>
                </a:xfrm>
                <a:prstGeom prst="rect">
                  <a:avLst/>
                </a:prstGeom>
              </p:spPr>
            </p:pic>
            <p:pic>
              <p:nvPicPr>
                <p:cNvPr id="29" name="Grafik 28">
                  <a:extLst>
                    <a:ext uri="{FF2B5EF4-FFF2-40B4-BE49-F238E27FC236}">
                      <a16:creationId xmlns:a16="http://schemas.microsoft.com/office/drawing/2014/main" id="{C044AE16-D711-4940-98A4-604045CB97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9847" y="4452919"/>
                  <a:ext cx="212338" cy="263240"/>
                </a:xfrm>
                <a:prstGeom prst="rect">
                  <a:avLst/>
                </a:prstGeom>
              </p:spPr>
            </p:pic>
            <p:pic>
              <p:nvPicPr>
                <p:cNvPr id="30" name="Grafik 29">
                  <a:extLst>
                    <a:ext uri="{FF2B5EF4-FFF2-40B4-BE49-F238E27FC236}">
                      <a16:creationId xmlns:a16="http://schemas.microsoft.com/office/drawing/2014/main" id="{F15807BD-F0ED-4F32-841B-0326659D7F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62655" y="5660875"/>
                  <a:ext cx="212338" cy="263240"/>
                </a:xfrm>
                <a:prstGeom prst="rect">
                  <a:avLst/>
                </a:prstGeom>
              </p:spPr>
            </p:pic>
            <p:pic>
              <p:nvPicPr>
                <p:cNvPr id="31" name="Grafik 30">
                  <a:extLst>
                    <a:ext uri="{FF2B5EF4-FFF2-40B4-BE49-F238E27FC236}">
                      <a16:creationId xmlns:a16="http://schemas.microsoft.com/office/drawing/2014/main" id="{B87EA53D-CCBC-4940-8357-94FAE7D331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709703">
                  <a:off x="2826287" y="4852963"/>
                  <a:ext cx="267820" cy="332024"/>
                </a:xfrm>
                <a:prstGeom prst="rect">
                  <a:avLst/>
                </a:prstGeom>
              </p:spPr>
            </p:pic>
            <p:pic>
              <p:nvPicPr>
                <p:cNvPr id="32" name="Grafik 31">
                  <a:extLst>
                    <a:ext uri="{FF2B5EF4-FFF2-40B4-BE49-F238E27FC236}">
                      <a16:creationId xmlns:a16="http://schemas.microsoft.com/office/drawing/2014/main" id="{521358AC-5DF8-4570-B480-7E60F5D1BC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232130">
                  <a:off x="3658845" y="4644250"/>
                  <a:ext cx="267820" cy="332024"/>
                </a:xfrm>
                <a:prstGeom prst="rect">
                  <a:avLst/>
                </a:prstGeom>
              </p:spPr>
            </p:pic>
            <p:pic>
              <p:nvPicPr>
                <p:cNvPr id="33" name="Grafik 32">
                  <a:extLst>
                    <a:ext uri="{FF2B5EF4-FFF2-40B4-BE49-F238E27FC236}">
                      <a16:creationId xmlns:a16="http://schemas.microsoft.com/office/drawing/2014/main" id="{590EC3E0-1139-4CAD-A599-CA74ED608C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151809" y="5567232"/>
                  <a:ext cx="280040" cy="311616"/>
                </a:xfrm>
                <a:prstGeom prst="rect">
                  <a:avLst/>
                </a:prstGeom>
              </p:spPr>
            </p:pic>
            <p:pic>
              <p:nvPicPr>
                <p:cNvPr id="34" name="Grafik 33">
                  <a:extLst>
                    <a:ext uri="{FF2B5EF4-FFF2-40B4-BE49-F238E27FC236}">
                      <a16:creationId xmlns:a16="http://schemas.microsoft.com/office/drawing/2014/main" id="{4A6CE784-679F-45EA-90AA-B8565C3671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719" y="5277855"/>
                  <a:ext cx="186446" cy="207469"/>
                </a:xfrm>
                <a:prstGeom prst="rect">
                  <a:avLst/>
                </a:prstGeom>
              </p:spPr>
            </p:pic>
            <p:pic>
              <p:nvPicPr>
                <p:cNvPr id="35" name="Grafik 34">
                  <a:extLst>
                    <a:ext uri="{FF2B5EF4-FFF2-40B4-BE49-F238E27FC236}">
                      <a16:creationId xmlns:a16="http://schemas.microsoft.com/office/drawing/2014/main" id="{C4FF56FC-BCB7-47C3-8906-D8786AFF68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28613">
                  <a:off x="3178705" y="4850900"/>
                  <a:ext cx="285861" cy="318093"/>
                </a:xfrm>
                <a:prstGeom prst="rect">
                  <a:avLst/>
                </a:prstGeom>
              </p:spPr>
            </p:pic>
            <p:pic>
              <p:nvPicPr>
                <p:cNvPr id="36" name="Grafik 35">
                  <a:extLst>
                    <a:ext uri="{FF2B5EF4-FFF2-40B4-BE49-F238E27FC236}">
                      <a16:creationId xmlns:a16="http://schemas.microsoft.com/office/drawing/2014/main" id="{51F51F45-AD31-4F79-8BCF-FAB25CE513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057390">
                  <a:off x="3640242" y="4278379"/>
                  <a:ext cx="258190" cy="288267"/>
                </a:xfrm>
                <a:prstGeom prst="rect">
                  <a:avLst/>
                </a:prstGeom>
              </p:spPr>
            </p:pic>
            <p:pic>
              <p:nvPicPr>
                <p:cNvPr id="37" name="Grafik 36">
                  <a:extLst>
                    <a:ext uri="{FF2B5EF4-FFF2-40B4-BE49-F238E27FC236}">
                      <a16:creationId xmlns:a16="http://schemas.microsoft.com/office/drawing/2014/main" id="{CCC8F677-E5EE-4AEB-A3FF-F65B301117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90916" y="4548940"/>
                  <a:ext cx="170627" cy="211530"/>
                </a:xfrm>
                <a:prstGeom prst="rect">
                  <a:avLst/>
                </a:prstGeom>
              </p:spPr>
            </p:pic>
            <p:pic>
              <p:nvPicPr>
                <p:cNvPr id="38" name="Grafik 37">
                  <a:extLst>
                    <a:ext uri="{FF2B5EF4-FFF2-40B4-BE49-F238E27FC236}">
                      <a16:creationId xmlns:a16="http://schemas.microsoft.com/office/drawing/2014/main" id="{B87EA53D-CCBC-4940-8357-94FAE7D331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910162">
                  <a:off x="3120270" y="4586510"/>
                  <a:ext cx="267820" cy="332024"/>
                </a:xfrm>
                <a:prstGeom prst="rect">
                  <a:avLst/>
                </a:prstGeom>
              </p:spPr>
            </p:pic>
            <p:pic>
              <p:nvPicPr>
                <p:cNvPr id="39" name="Grafik 38">
                  <a:extLst>
                    <a:ext uri="{FF2B5EF4-FFF2-40B4-BE49-F238E27FC236}">
                      <a16:creationId xmlns:a16="http://schemas.microsoft.com/office/drawing/2014/main" id="{B87EA53D-CCBC-4940-8357-94FAE7D331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610323">
                  <a:off x="2804660" y="4277442"/>
                  <a:ext cx="267820" cy="332024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03126ABC-1372-904A-0655-6ED90D08F97A}"/>
                </a:ext>
              </a:extLst>
            </p:cNvPr>
            <p:cNvSpPr txBox="1"/>
            <p:nvPr/>
          </p:nvSpPr>
          <p:spPr>
            <a:xfrm>
              <a:off x="400960" y="4369281"/>
              <a:ext cx="459143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ea typeface="Calibri" panose="020F0502020204030204" pitchFamily="34" charset="0"/>
                </a:rPr>
                <a:t>OXTR</a:t>
              </a:r>
              <a:r>
                <a:rPr lang="en-US" sz="1600" b="1" baseline="30000" dirty="0" smtClean="0">
                  <a:ea typeface="Calibri" panose="020F0502020204030204" pitchFamily="34" charset="0"/>
                </a:rPr>
                <a:t>ΔAON</a:t>
              </a:r>
              <a:r>
                <a:rPr lang="en-US" sz="1600" b="1" dirty="0" smtClean="0">
                  <a:ea typeface="Calibri" panose="020F0502020204030204" pitchFamily="34" charset="0"/>
                </a:rPr>
                <a:t> cohort 1</a:t>
              </a:r>
              <a:endParaRPr lang="de-DE" sz="1600" b="1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 smtClean="0"/>
                <a:t>N = 38 C57BL6 &gt;F10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de-DE" sz="1600" dirty="0" smtClean="0"/>
                <a:t>male, </a:t>
              </a:r>
              <a:r>
                <a:rPr lang="de-DE" sz="1600" b="1" dirty="0">
                  <a:solidFill>
                    <a:srgbClr val="FF0000"/>
                  </a:solidFill>
                </a:rPr>
                <a:t>55-94 </a:t>
              </a:r>
              <a:r>
                <a:rPr lang="de-DE" sz="1600" b="1" dirty="0" err="1" smtClean="0">
                  <a:solidFill>
                    <a:srgbClr val="FF0000"/>
                  </a:solidFill>
                </a:rPr>
                <a:t>weeks</a:t>
              </a:r>
              <a:r>
                <a:rPr lang="de-DE" sz="1600" b="1" dirty="0" smtClean="0">
                  <a:solidFill>
                    <a:srgbClr val="FF0000"/>
                  </a:solidFill>
                </a:rPr>
                <a:t> </a:t>
              </a:r>
              <a:r>
                <a:rPr lang="de-DE" sz="1600" b="1" dirty="0" err="1" smtClean="0">
                  <a:solidFill>
                    <a:srgbClr val="FF0000"/>
                  </a:solidFill>
                </a:rPr>
                <a:t>old</a:t>
              </a:r>
              <a:endParaRPr lang="de-DE" sz="1600" b="1" dirty="0" smtClean="0">
                <a:solidFill>
                  <a:srgbClr val="FF0000"/>
                </a:solidFill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de-DE" sz="1600" dirty="0" smtClean="0"/>
                <a:t>28 </a:t>
              </a:r>
              <a:r>
                <a:rPr lang="de-DE" sz="1600" dirty="0" err="1" smtClean="0"/>
                <a:t>controls</a:t>
              </a:r>
              <a:r>
                <a:rPr lang="de-DE" sz="1600" dirty="0" smtClean="0"/>
                <a:t> (</a:t>
              </a:r>
              <a:r>
                <a:rPr lang="de-DE" sz="1600" dirty="0" err="1" smtClean="0"/>
                <a:t>OXTR</a:t>
              </a:r>
              <a:r>
                <a:rPr lang="de-DE" sz="1200" dirty="0" err="1" smtClean="0"/>
                <a:t>flfl</a:t>
              </a:r>
              <a:r>
                <a:rPr lang="de-DE" sz="1600" dirty="0" smtClean="0"/>
                <a:t> </a:t>
              </a:r>
              <a:r>
                <a:rPr lang="de-DE" sz="1600" dirty="0" err="1" smtClean="0"/>
                <a:t>xCre</a:t>
              </a:r>
              <a:r>
                <a:rPr lang="de-DE" sz="1600" dirty="0" smtClean="0"/>
                <a:t>-)</a:t>
              </a:r>
              <a:endParaRPr lang="de-DE" sz="16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de-DE" sz="1600" dirty="0"/>
                <a:t>10 </a:t>
              </a:r>
              <a:r>
                <a:rPr lang="en-US" sz="1600" dirty="0" smtClean="0">
                  <a:effectLst/>
                  <a:ea typeface="Calibri" panose="020F0502020204030204" pitchFamily="34" charset="0"/>
                </a:rPr>
                <a:t>OXTR</a:t>
              </a:r>
              <a:r>
                <a:rPr lang="en-US" sz="1600" baseline="30000" dirty="0" smtClean="0">
                  <a:effectLst/>
                  <a:ea typeface="Calibri" panose="020F0502020204030204" pitchFamily="34" charset="0"/>
                </a:rPr>
                <a:t>ΔAON</a:t>
              </a:r>
              <a:r>
                <a:rPr lang="de-DE" sz="1600" dirty="0"/>
                <a:t> (</a:t>
              </a:r>
              <a:r>
                <a:rPr lang="de-DE" sz="1600" dirty="0" err="1"/>
                <a:t>OXTR</a:t>
              </a:r>
              <a:r>
                <a:rPr lang="de-DE" sz="1200" dirty="0" err="1"/>
                <a:t>flfl</a:t>
              </a:r>
              <a:r>
                <a:rPr lang="de-DE" sz="1600" dirty="0"/>
                <a:t> </a:t>
              </a:r>
              <a:r>
                <a:rPr lang="de-DE" sz="1600" dirty="0" err="1" smtClean="0"/>
                <a:t>xCre</a:t>
              </a:r>
              <a:r>
                <a:rPr lang="de-DE" sz="1600" dirty="0" smtClean="0"/>
                <a:t>+)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de-DE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 err="1"/>
                <a:t>g</a:t>
              </a:r>
              <a:r>
                <a:rPr lang="de-DE" sz="1600" dirty="0" err="1" smtClean="0"/>
                <a:t>roups</a:t>
              </a:r>
              <a:r>
                <a:rPr lang="de-DE" sz="1600" dirty="0" smtClean="0"/>
                <a:t> </a:t>
              </a:r>
              <a:r>
                <a:rPr lang="de-DE" sz="1600" dirty="0" err="1" smtClean="0"/>
                <a:t>of</a:t>
              </a:r>
              <a:r>
                <a:rPr lang="de-DE" sz="1600" dirty="0" smtClean="0"/>
                <a:t> 10 </a:t>
              </a:r>
              <a:r>
                <a:rPr lang="de-DE" sz="1600" dirty="0" err="1" smtClean="0"/>
                <a:t>with</a:t>
              </a:r>
              <a:r>
                <a:rPr lang="de-DE" sz="1600" dirty="0" smtClean="0"/>
                <a:t> 8 </a:t>
              </a:r>
              <a:r>
                <a:rPr lang="de-DE" sz="1600" dirty="0" err="1" smtClean="0"/>
                <a:t>controls</a:t>
              </a:r>
              <a:r>
                <a:rPr lang="de-DE" sz="1600" dirty="0" smtClean="0"/>
                <a:t> </a:t>
              </a:r>
              <a:r>
                <a:rPr lang="de-DE" sz="1600" dirty="0" err="1" smtClean="0"/>
                <a:t>and</a:t>
              </a:r>
              <a:r>
                <a:rPr lang="de-DE" sz="1600" dirty="0" smtClean="0"/>
                <a:t> </a:t>
              </a:r>
              <a:r>
                <a:rPr lang="de-DE" sz="1600" b="1" dirty="0" smtClean="0">
                  <a:solidFill>
                    <a:srgbClr val="FF0000"/>
                  </a:solidFill>
                </a:rPr>
                <a:t>2 </a:t>
              </a:r>
              <a:r>
                <a:rPr lang="en-US" sz="1600" b="1" dirty="0" smtClean="0">
                  <a:solidFill>
                    <a:srgbClr val="FF0000"/>
                  </a:solidFill>
                  <a:effectLst/>
                  <a:ea typeface="Calibri" panose="020F0502020204030204" pitchFamily="34" charset="0"/>
                </a:rPr>
                <a:t>OXTR</a:t>
              </a:r>
              <a:r>
                <a:rPr lang="en-US" sz="1600" b="1" baseline="30000" dirty="0" smtClean="0">
                  <a:solidFill>
                    <a:srgbClr val="FF0000"/>
                  </a:solidFill>
                  <a:effectLst/>
                  <a:ea typeface="Calibri" panose="020F0502020204030204" pitchFamily="34" charset="0"/>
                </a:rPr>
                <a:t>ΔAON</a:t>
              </a:r>
              <a:endParaRPr lang="de-DE" sz="1600" b="1" dirty="0">
                <a:solidFill>
                  <a:srgbClr val="FF0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 smtClean="0"/>
                <a:t>&gt;2 </a:t>
              </a:r>
              <a:r>
                <a:rPr lang="de-DE" sz="1600" dirty="0" err="1" smtClean="0"/>
                <a:t>repetitions</a:t>
              </a:r>
              <a:r>
                <a:rPr lang="de-DE" sz="1600" dirty="0" smtClean="0"/>
                <a:t> per </a:t>
              </a:r>
              <a:r>
                <a:rPr lang="de-DE" sz="1600" dirty="0" err="1" smtClean="0"/>
                <a:t>mouse</a:t>
              </a:r>
              <a:endParaRPr lang="de-DE" sz="16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 smtClean="0"/>
                <a:t>10 </a:t>
              </a:r>
              <a:r>
                <a:rPr lang="de-DE" sz="1600" dirty="0" err="1" smtClean="0"/>
                <a:t>rounds</a:t>
              </a:r>
              <a:r>
                <a:rPr lang="de-DE" sz="1600" dirty="0" smtClean="0"/>
                <a:t> in total</a:t>
              </a:r>
              <a:r>
                <a:rPr lang="en-US" sz="1600" dirty="0"/>
                <a:t/>
              </a:r>
              <a:br>
                <a:rPr lang="en-US" sz="1600" dirty="0"/>
              </a:br>
              <a:endParaRPr lang="de-DE" sz="1600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03126ABC-1372-904A-0655-6ED90D08F97A}"/>
                </a:ext>
              </a:extLst>
            </p:cNvPr>
            <p:cNvSpPr txBox="1"/>
            <p:nvPr/>
          </p:nvSpPr>
          <p:spPr>
            <a:xfrm>
              <a:off x="5090689" y="4399501"/>
              <a:ext cx="459143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ea typeface="Calibri" panose="020F0502020204030204" pitchFamily="34" charset="0"/>
                </a:rPr>
                <a:t>OXTR</a:t>
              </a:r>
              <a:r>
                <a:rPr lang="en-US" sz="1600" b="1" baseline="30000" dirty="0" smtClean="0">
                  <a:ea typeface="Calibri" panose="020F0502020204030204" pitchFamily="34" charset="0"/>
                </a:rPr>
                <a:t>ΔAON</a:t>
              </a:r>
              <a:r>
                <a:rPr lang="en-US" sz="1600" b="1" dirty="0" smtClean="0">
                  <a:ea typeface="Calibri" panose="020F0502020204030204" pitchFamily="34" charset="0"/>
                </a:rPr>
                <a:t> cohort 2</a:t>
              </a:r>
              <a:endParaRPr lang="de-DE" sz="1600" b="1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 smtClean="0"/>
                <a:t>N </a:t>
              </a:r>
              <a:r>
                <a:rPr lang="de-DE" sz="1600" dirty="0"/>
                <a:t>= </a:t>
              </a:r>
              <a:r>
                <a:rPr lang="de-DE" sz="1600" dirty="0" smtClean="0"/>
                <a:t>41 C57BL6 &gt;F10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de-DE" sz="1600" dirty="0" smtClean="0"/>
                <a:t>male, </a:t>
              </a:r>
              <a:r>
                <a:rPr lang="de-DE" sz="1600" b="1" dirty="0" smtClean="0">
                  <a:solidFill>
                    <a:srgbClr val="FF0000"/>
                  </a:solidFill>
                </a:rPr>
                <a:t>16-37 </a:t>
              </a:r>
              <a:r>
                <a:rPr lang="de-DE" sz="1600" b="1" dirty="0" err="1" smtClean="0">
                  <a:solidFill>
                    <a:srgbClr val="FF0000"/>
                  </a:solidFill>
                </a:rPr>
                <a:t>weeks</a:t>
              </a:r>
              <a:r>
                <a:rPr lang="de-DE" sz="1600" b="1" dirty="0" smtClean="0">
                  <a:solidFill>
                    <a:srgbClr val="FF0000"/>
                  </a:solidFill>
                </a:rPr>
                <a:t> </a:t>
              </a:r>
              <a:r>
                <a:rPr lang="de-DE" sz="1600" b="1" dirty="0" err="1" smtClean="0">
                  <a:solidFill>
                    <a:srgbClr val="FF0000"/>
                  </a:solidFill>
                </a:rPr>
                <a:t>old</a:t>
              </a:r>
              <a:endParaRPr lang="de-DE" sz="1600" b="1" dirty="0" smtClean="0">
                <a:solidFill>
                  <a:srgbClr val="FF0000"/>
                </a:solidFill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de-DE" sz="1600" dirty="0" smtClean="0"/>
                <a:t>25 </a:t>
              </a:r>
              <a:r>
                <a:rPr lang="de-DE" sz="1600" dirty="0" err="1" smtClean="0"/>
                <a:t>controls</a:t>
              </a:r>
              <a:r>
                <a:rPr lang="de-DE" sz="1600" dirty="0" smtClean="0"/>
                <a:t> (</a:t>
              </a:r>
              <a:r>
                <a:rPr lang="de-DE" sz="1600" dirty="0" err="1" smtClean="0"/>
                <a:t>OXTR</a:t>
              </a:r>
              <a:r>
                <a:rPr lang="de-DE" sz="1200" dirty="0" err="1" smtClean="0"/>
                <a:t>flfl</a:t>
              </a:r>
              <a:r>
                <a:rPr lang="de-DE" sz="1600" dirty="0" smtClean="0"/>
                <a:t> </a:t>
              </a:r>
              <a:r>
                <a:rPr lang="de-DE" sz="1600" dirty="0" err="1" smtClean="0"/>
                <a:t>xCre</a:t>
              </a:r>
              <a:r>
                <a:rPr lang="de-DE" sz="1600" dirty="0" smtClean="0"/>
                <a:t>-)</a:t>
              </a:r>
              <a:endParaRPr lang="de-DE" sz="1600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de-DE" sz="1600" dirty="0" smtClean="0"/>
                <a:t>16 </a:t>
              </a:r>
              <a:r>
                <a:rPr lang="en-US" sz="1600" dirty="0" smtClean="0">
                  <a:effectLst/>
                  <a:ea typeface="Calibri" panose="020F0502020204030204" pitchFamily="34" charset="0"/>
                </a:rPr>
                <a:t>OXTR</a:t>
              </a:r>
              <a:r>
                <a:rPr lang="en-US" sz="1600" baseline="30000" dirty="0" smtClean="0">
                  <a:effectLst/>
                  <a:ea typeface="Calibri" panose="020F0502020204030204" pitchFamily="34" charset="0"/>
                </a:rPr>
                <a:t>ΔAON</a:t>
              </a:r>
              <a:r>
                <a:rPr lang="de-DE" sz="1600" dirty="0"/>
                <a:t> (</a:t>
              </a:r>
              <a:r>
                <a:rPr lang="de-DE" sz="1600" dirty="0" err="1"/>
                <a:t>OXTR</a:t>
              </a:r>
              <a:r>
                <a:rPr lang="de-DE" sz="1200" dirty="0" err="1"/>
                <a:t>flfl</a:t>
              </a:r>
              <a:r>
                <a:rPr lang="de-DE" sz="1600" dirty="0"/>
                <a:t> </a:t>
              </a:r>
              <a:r>
                <a:rPr lang="de-DE" sz="1600" dirty="0" err="1" smtClean="0"/>
                <a:t>xCre</a:t>
              </a:r>
              <a:r>
                <a:rPr lang="de-DE" sz="1600" dirty="0" smtClean="0"/>
                <a:t>+)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de-DE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 err="1"/>
                <a:t>g</a:t>
              </a:r>
              <a:r>
                <a:rPr lang="de-DE" sz="1600" dirty="0" err="1" smtClean="0"/>
                <a:t>roups</a:t>
              </a:r>
              <a:r>
                <a:rPr lang="de-DE" sz="1600" dirty="0" smtClean="0"/>
                <a:t> </a:t>
              </a:r>
              <a:r>
                <a:rPr lang="de-DE" sz="1600" dirty="0" err="1" smtClean="0"/>
                <a:t>of</a:t>
              </a:r>
              <a:r>
                <a:rPr lang="de-DE" sz="1600" dirty="0" smtClean="0"/>
                <a:t> 10 </a:t>
              </a:r>
              <a:r>
                <a:rPr lang="de-DE" sz="1600" dirty="0" err="1" smtClean="0"/>
                <a:t>with</a:t>
              </a:r>
              <a:r>
                <a:rPr lang="de-DE" sz="1600" dirty="0" smtClean="0"/>
                <a:t> 7 </a:t>
              </a:r>
              <a:r>
                <a:rPr lang="de-DE" sz="1600" dirty="0" err="1" smtClean="0"/>
                <a:t>controls</a:t>
              </a:r>
              <a:r>
                <a:rPr lang="de-DE" sz="1600" dirty="0" smtClean="0"/>
                <a:t> </a:t>
              </a:r>
              <a:r>
                <a:rPr lang="de-DE" sz="1600" dirty="0" err="1" smtClean="0"/>
                <a:t>and</a:t>
              </a:r>
              <a:r>
                <a:rPr lang="de-DE" sz="1600" dirty="0" smtClean="0"/>
                <a:t> </a:t>
              </a:r>
              <a:r>
                <a:rPr lang="de-DE" sz="1600" b="1" dirty="0" smtClean="0">
                  <a:solidFill>
                    <a:srgbClr val="FF0000"/>
                  </a:solidFill>
                </a:rPr>
                <a:t>3 </a:t>
              </a:r>
              <a:r>
                <a:rPr lang="en-US" sz="1600" b="1" dirty="0" smtClean="0">
                  <a:solidFill>
                    <a:srgbClr val="FF0000"/>
                  </a:solidFill>
                  <a:effectLst/>
                  <a:ea typeface="Calibri" panose="020F0502020204030204" pitchFamily="34" charset="0"/>
                </a:rPr>
                <a:t>OXTR</a:t>
              </a:r>
              <a:r>
                <a:rPr lang="en-US" sz="1600" b="1" baseline="30000" dirty="0" smtClean="0">
                  <a:solidFill>
                    <a:srgbClr val="FF0000"/>
                  </a:solidFill>
                  <a:effectLst/>
                  <a:ea typeface="Calibri" panose="020F0502020204030204" pitchFamily="34" charset="0"/>
                </a:rPr>
                <a:t>ΔAON</a:t>
              </a:r>
              <a:endParaRPr lang="de-DE" sz="1600" b="1" dirty="0">
                <a:solidFill>
                  <a:srgbClr val="FF0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 smtClean="0"/>
                <a:t>&gt;2 </a:t>
              </a:r>
              <a:r>
                <a:rPr lang="de-DE" sz="1600" dirty="0" err="1" smtClean="0"/>
                <a:t>repetitions</a:t>
              </a:r>
              <a:r>
                <a:rPr lang="de-DE" sz="1600" dirty="0" smtClean="0"/>
                <a:t> per </a:t>
              </a:r>
              <a:r>
                <a:rPr lang="de-DE" sz="1600" dirty="0" err="1" smtClean="0"/>
                <a:t>mouse</a:t>
              </a:r>
              <a:endParaRPr lang="de-DE" sz="16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 smtClean="0"/>
                <a:t>8 </a:t>
              </a:r>
              <a:r>
                <a:rPr lang="de-DE" sz="1600" dirty="0" err="1" smtClean="0"/>
                <a:t>rounds</a:t>
              </a:r>
              <a:r>
                <a:rPr lang="de-DE" sz="1600" dirty="0" smtClean="0"/>
                <a:t> in total</a:t>
              </a:r>
              <a:r>
                <a:rPr lang="en-US" sz="1600" dirty="0"/>
                <a:t/>
              </a:r>
              <a:br>
                <a:rPr lang="en-US" sz="1600" dirty="0"/>
              </a:br>
              <a:endParaRPr lang="de-DE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91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/>
          <a:p>
            <a:r>
              <a:rPr lang="de-DE" sz="3200" b="1" dirty="0" smtClean="0">
                <a:latin typeface="+mn-lt"/>
              </a:rPr>
              <a:t>Who </a:t>
            </a:r>
            <a:r>
              <a:rPr lang="de-DE" sz="3200" b="1" dirty="0" err="1" smtClean="0">
                <a:latin typeface="+mn-lt"/>
              </a:rPr>
              <a:t>is</a:t>
            </a:r>
            <a:r>
              <a:rPr lang="de-DE" sz="3200" b="1" dirty="0" smtClean="0">
                <a:latin typeface="+mn-lt"/>
              </a:rPr>
              <a:t> </a:t>
            </a:r>
            <a:r>
              <a:rPr lang="de-DE" sz="3200" b="1" dirty="0" err="1" smtClean="0">
                <a:latin typeface="+mn-lt"/>
              </a:rPr>
              <a:t>chasing</a:t>
            </a:r>
            <a:r>
              <a:rPr lang="de-DE" sz="3200" b="1" dirty="0" smtClean="0">
                <a:latin typeface="+mn-lt"/>
              </a:rPr>
              <a:t>?</a:t>
            </a:r>
            <a:endParaRPr lang="de-DE" sz="3200" b="1" dirty="0">
              <a:latin typeface="+mn-lt"/>
            </a:endParaRPr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8231781" y="1973179"/>
            <a:ext cx="3472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000" u="sng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7" t="70207" r="29538"/>
          <a:stretch/>
        </p:blipFill>
        <p:spPr>
          <a:xfrm>
            <a:off x="5640405" y="4571505"/>
            <a:ext cx="5673645" cy="170416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6" t="69484" r="30633"/>
          <a:stretch/>
        </p:blipFill>
        <p:spPr>
          <a:xfrm>
            <a:off x="5688531" y="1775288"/>
            <a:ext cx="5457525" cy="173466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733322" y="1243763"/>
            <a:ext cx="146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</a:t>
            </a:r>
            <a:r>
              <a:rPr lang="de-DE" dirty="0" err="1" smtClean="0"/>
              <a:t>ohort</a:t>
            </a:r>
            <a:r>
              <a:rPr lang="de-DE" dirty="0" smtClean="0"/>
              <a:t> 1 (</a:t>
            </a:r>
            <a:r>
              <a:rPr lang="de-DE" dirty="0" err="1" smtClean="0"/>
              <a:t>old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593604" y="3997847"/>
            <a:ext cx="174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</a:t>
            </a:r>
            <a:r>
              <a:rPr lang="de-DE" dirty="0" err="1" smtClean="0"/>
              <a:t>ohort</a:t>
            </a:r>
            <a:r>
              <a:rPr lang="de-DE" dirty="0" smtClean="0"/>
              <a:t> 2 (</a:t>
            </a:r>
            <a:r>
              <a:rPr lang="de-DE" dirty="0" err="1" smtClean="0"/>
              <a:t>young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5" t="55891"/>
          <a:stretch/>
        </p:blipFill>
        <p:spPr>
          <a:xfrm>
            <a:off x="1243014" y="1727822"/>
            <a:ext cx="4041808" cy="1829591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7685522" y="1243763"/>
            <a:ext cx="146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</a:t>
            </a:r>
            <a:r>
              <a:rPr lang="de-DE" dirty="0" err="1" smtClean="0"/>
              <a:t>ohort</a:t>
            </a:r>
            <a:r>
              <a:rPr lang="de-DE" dirty="0" smtClean="0"/>
              <a:t> 1 (</a:t>
            </a:r>
            <a:r>
              <a:rPr lang="de-DE" dirty="0" err="1" smtClean="0"/>
              <a:t>old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685522" y="3997847"/>
            <a:ext cx="174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</a:t>
            </a:r>
            <a:r>
              <a:rPr lang="de-DE" dirty="0" err="1" smtClean="0"/>
              <a:t>ohort</a:t>
            </a:r>
            <a:r>
              <a:rPr lang="de-DE" dirty="0" smtClean="0"/>
              <a:t> 2 (</a:t>
            </a:r>
            <a:r>
              <a:rPr lang="de-DE" dirty="0" err="1" smtClean="0"/>
              <a:t>young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5" t="55044"/>
          <a:stretch/>
        </p:blipFill>
        <p:spPr>
          <a:xfrm>
            <a:off x="1107709" y="4468882"/>
            <a:ext cx="4177114" cy="190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45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452053" y="473250"/>
            <a:ext cx="12770674" cy="6279701"/>
            <a:chOff x="5929052" y="461375"/>
            <a:chExt cx="12770674" cy="6279701"/>
          </a:xfrm>
        </p:grpSpPr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959AF70A-2A0E-AB31-C69B-29075BF61FA1}"/>
                </a:ext>
              </a:extLst>
            </p:cNvPr>
            <p:cNvGrpSpPr/>
            <p:nvPr/>
          </p:nvGrpSpPr>
          <p:grpSpPr>
            <a:xfrm>
              <a:off x="5929052" y="2100337"/>
              <a:ext cx="4970848" cy="3211158"/>
              <a:chOff x="12501989" y="1156490"/>
              <a:chExt cx="4150677" cy="2816418"/>
            </a:xfrm>
          </p:grpSpPr>
          <p:pic>
            <p:nvPicPr>
              <p:cNvPr id="34" name="Grafik 33">
                <a:extLst>
                  <a:ext uri="{FF2B5EF4-FFF2-40B4-BE49-F238E27FC236}">
                    <a16:creationId xmlns:a16="http://schemas.microsoft.com/office/drawing/2014/main" id="{CAB73CB9-B19D-5BD6-457C-B9FFC813C6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8742" b="55798"/>
              <a:stretch/>
            </p:blipFill>
            <p:spPr>
              <a:xfrm>
                <a:off x="12834298" y="2554304"/>
                <a:ext cx="3818368" cy="1418604"/>
              </a:xfrm>
              <a:prstGeom prst="rect">
                <a:avLst/>
              </a:prstGeom>
            </p:spPr>
          </p:pic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E681365B-9813-D8E7-6DD0-E923A2271794}"/>
                  </a:ext>
                </a:extLst>
              </p:cNvPr>
              <p:cNvSpPr/>
              <p:nvPr/>
            </p:nvSpPr>
            <p:spPr>
              <a:xfrm>
                <a:off x="14274458" y="2388732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C33D3595-E9B8-9362-1442-F34BF6C33EDD}"/>
                  </a:ext>
                </a:extLst>
              </p:cNvPr>
              <p:cNvSpPr/>
              <p:nvPr/>
            </p:nvSpPr>
            <p:spPr>
              <a:xfrm>
                <a:off x="12546266" y="2388732"/>
                <a:ext cx="681856" cy="5676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44" name="Gruppieren 43">
                <a:extLst>
                  <a:ext uri="{FF2B5EF4-FFF2-40B4-BE49-F238E27FC236}">
                    <a16:creationId xmlns:a16="http://schemas.microsoft.com/office/drawing/2014/main" id="{1D9600E9-2D34-D118-0479-1C501E218E94}"/>
                  </a:ext>
                </a:extLst>
              </p:cNvPr>
              <p:cNvGrpSpPr/>
              <p:nvPr/>
            </p:nvGrpSpPr>
            <p:grpSpPr>
              <a:xfrm>
                <a:off x="12501989" y="1156490"/>
                <a:ext cx="2955520" cy="1448266"/>
                <a:chOff x="135235" y="260647"/>
                <a:chExt cx="2955520" cy="1448266"/>
              </a:xfrm>
            </p:grpSpPr>
            <p:pic>
              <p:nvPicPr>
                <p:cNvPr id="50" name="Grafik 49">
                  <a:extLst>
                    <a:ext uri="{FF2B5EF4-FFF2-40B4-BE49-F238E27FC236}">
                      <a16:creationId xmlns:a16="http://schemas.microsoft.com/office/drawing/2014/main" id="{E4CA8375-247E-2CC2-40FB-9651401679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63389" r="72439" b="9612"/>
                <a:stretch/>
              </p:blipFill>
              <p:spPr>
                <a:xfrm>
                  <a:off x="495275" y="404663"/>
                  <a:ext cx="1052389" cy="1080121"/>
                </a:xfrm>
                <a:prstGeom prst="rect">
                  <a:avLst/>
                </a:prstGeom>
              </p:spPr>
            </p:pic>
            <p:pic>
              <p:nvPicPr>
                <p:cNvPr id="51" name="Grafik 50">
                  <a:extLst>
                    <a:ext uri="{FF2B5EF4-FFF2-40B4-BE49-F238E27FC236}">
                      <a16:creationId xmlns:a16="http://schemas.microsoft.com/office/drawing/2014/main" id="{B4F258D0-8AAA-4315-DFA0-885FD55519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4007" b="61192"/>
                <a:stretch/>
              </p:blipFill>
              <p:spPr>
                <a:xfrm>
                  <a:off x="1281051" y="567294"/>
                  <a:ext cx="1809704" cy="935262"/>
                </a:xfrm>
                <a:prstGeom prst="rect">
                  <a:avLst/>
                </a:prstGeom>
              </p:spPr>
            </p:pic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id="{427182B9-E78B-685C-3F62-B3F3B9130ED9}"/>
                    </a:ext>
                  </a:extLst>
                </p:cNvPr>
                <p:cNvSpPr/>
                <p:nvPr/>
              </p:nvSpPr>
              <p:spPr>
                <a:xfrm>
                  <a:off x="135235" y="260647"/>
                  <a:ext cx="535772" cy="2880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3" name="Rechteck 52">
                  <a:extLst>
                    <a:ext uri="{FF2B5EF4-FFF2-40B4-BE49-F238E27FC236}">
                      <a16:creationId xmlns:a16="http://schemas.microsoft.com/office/drawing/2014/main" id="{B1D2A3BE-165D-6203-B2D9-168F001E6BBB}"/>
                    </a:ext>
                  </a:extLst>
                </p:cNvPr>
                <p:cNvSpPr/>
                <p:nvPr/>
              </p:nvSpPr>
              <p:spPr>
                <a:xfrm>
                  <a:off x="1294111" y="260647"/>
                  <a:ext cx="535772" cy="2880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54" name="Grafik 53">
                  <a:extLst>
                    <a:ext uri="{FF2B5EF4-FFF2-40B4-BE49-F238E27FC236}">
                      <a16:creationId xmlns:a16="http://schemas.microsoft.com/office/drawing/2014/main" id="{92111984-897C-D11E-4386-0223B2AAF8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93779" r="72439"/>
                <a:stretch/>
              </p:blipFill>
              <p:spPr>
                <a:xfrm>
                  <a:off x="971600" y="1460025"/>
                  <a:ext cx="1052389" cy="248888"/>
                </a:xfrm>
                <a:prstGeom prst="rect">
                  <a:avLst/>
                </a:prstGeom>
              </p:spPr>
            </p:pic>
          </p:grpSp>
        </p:grpSp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8532539F-5559-7259-750E-941DC04C7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535" t="37661" r="25827" b="36242"/>
            <a:stretch/>
          </p:blipFill>
          <p:spPr>
            <a:xfrm>
              <a:off x="9908988" y="1983407"/>
              <a:ext cx="1863912" cy="1760609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94943DE-7630-2BB8-ADB6-9F11C4D3A91E}"/>
                </a:ext>
              </a:extLst>
            </p:cNvPr>
            <p:cNvSpPr txBox="1"/>
            <p:nvPr/>
          </p:nvSpPr>
          <p:spPr>
            <a:xfrm>
              <a:off x="6155903" y="461375"/>
              <a:ext cx="52864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400" b="1" dirty="0"/>
                <a:t>Oxytocin in </a:t>
              </a:r>
              <a:r>
                <a:rPr lang="de-DE" sz="2400" b="1" dirty="0" err="1"/>
                <a:t>the</a:t>
              </a:r>
              <a:r>
                <a:rPr lang="de-DE" sz="2400" b="1" dirty="0"/>
                <a:t> AON </a:t>
              </a:r>
              <a:r>
                <a:rPr lang="de-DE" sz="2400" b="1" dirty="0" err="1"/>
                <a:t>is</a:t>
              </a:r>
              <a:r>
                <a:rPr lang="de-DE" sz="2400" b="1" dirty="0"/>
                <a:t> </a:t>
              </a:r>
              <a:r>
                <a:rPr lang="de-DE" sz="2400" b="1" dirty="0" err="1"/>
                <a:t>required</a:t>
              </a:r>
              <a:r>
                <a:rPr lang="de-DE" sz="2400" b="1" dirty="0"/>
                <a:t> </a:t>
              </a:r>
            </a:p>
            <a:p>
              <a:pPr algn="ctr"/>
              <a:r>
                <a:rPr lang="de-DE" sz="2400" b="1" dirty="0" err="1"/>
                <a:t>for</a:t>
              </a:r>
              <a:r>
                <a:rPr lang="de-DE" sz="2400" b="1" dirty="0"/>
                <a:t> </a:t>
              </a:r>
              <a:r>
                <a:rPr lang="de-DE" sz="2400" b="1" dirty="0" err="1"/>
                <a:t>social</a:t>
              </a:r>
              <a:r>
                <a:rPr lang="de-DE" sz="2400" b="1" dirty="0"/>
                <a:t> </a:t>
              </a:r>
              <a:r>
                <a:rPr lang="de-DE" sz="2400" b="1" dirty="0" err="1"/>
                <a:t>recognition</a:t>
              </a:r>
              <a:r>
                <a:rPr lang="de-DE" sz="2400" b="1" dirty="0"/>
                <a:t> (=</a:t>
              </a:r>
              <a:r>
                <a:rPr lang="de-DE" sz="2400" b="1" dirty="0" err="1"/>
                <a:t>lesser</a:t>
              </a:r>
              <a:r>
                <a:rPr lang="de-DE" sz="2400" b="1" dirty="0"/>
                <a:t> </a:t>
              </a:r>
              <a:r>
                <a:rPr lang="de-DE" sz="2400" b="1" dirty="0" err="1"/>
                <a:t>approach</a:t>
              </a:r>
              <a:r>
                <a:rPr lang="de-DE" sz="2400" b="1" dirty="0"/>
                <a:t>)</a:t>
              </a:r>
              <a:endParaRPr lang="en-US" sz="2400" b="1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CB37108B-D0B5-26C0-7C0B-41194BDFBB37}"/>
                </a:ext>
              </a:extLst>
            </p:cNvPr>
            <p:cNvSpPr txBox="1"/>
            <p:nvPr/>
          </p:nvSpPr>
          <p:spPr>
            <a:xfrm>
              <a:off x="15384655" y="6433299"/>
              <a:ext cx="3315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Oettl et al. Neuron,  2016</a:t>
              </a:r>
            </a:p>
          </p:txBody>
        </p:sp>
      </p:grpSp>
      <p:pic>
        <p:nvPicPr>
          <p:cNvPr id="21" name="Picture 2">
            <a:extLst>
              <a:ext uri="{FF2B5EF4-FFF2-40B4-BE49-F238E27FC236}">
                <a16:creationId xmlns:a16="http://schemas.microsoft.com/office/drawing/2014/main" id="{5AFDBD5D-D2FE-999D-8747-E6A0396DC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97" r="46647" b="4035"/>
          <a:stretch/>
        </p:blipFill>
        <p:spPr bwMode="auto">
          <a:xfrm>
            <a:off x="6788109" y="1750807"/>
            <a:ext cx="4648159" cy="3772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CB37108B-D0B5-26C0-7C0B-41194BDFBB37}"/>
              </a:ext>
            </a:extLst>
          </p:cNvPr>
          <p:cNvSpPr txBox="1"/>
          <p:nvPr/>
        </p:nvSpPr>
        <p:spPr>
          <a:xfrm>
            <a:off x="7143913" y="5805789"/>
            <a:ext cx="4354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/>
              <a:t>summarized</a:t>
            </a:r>
            <a:r>
              <a:rPr lang="de-DE" sz="1200" dirty="0" smtClean="0"/>
              <a:t> in </a:t>
            </a:r>
            <a:r>
              <a:rPr lang="de-DE" sz="1200" dirty="0" err="1"/>
              <a:t>Walum</a:t>
            </a:r>
            <a:r>
              <a:rPr lang="de-DE" sz="1200" dirty="0"/>
              <a:t> </a:t>
            </a:r>
            <a:r>
              <a:rPr lang="de-DE" sz="1200" dirty="0" smtClean="0"/>
              <a:t>et al., Nature </a:t>
            </a:r>
            <a:r>
              <a:rPr lang="de-DE" sz="1200" dirty="0"/>
              <a:t>Reviews </a:t>
            </a:r>
            <a:r>
              <a:rPr lang="de-DE" sz="1200" dirty="0" err="1"/>
              <a:t>Neuroscience</a:t>
            </a:r>
            <a:r>
              <a:rPr lang="de-DE" sz="1200" dirty="0"/>
              <a:t>, 2018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94943DE-7630-2BB8-ADB6-9F11C4D3A91E}"/>
              </a:ext>
            </a:extLst>
          </p:cNvPr>
          <p:cNvSpPr txBox="1"/>
          <p:nvPr/>
        </p:nvSpPr>
        <p:spPr>
          <a:xfrm>
            <a:off x="6391381" y="499539"/>
            <a:ext cx="5429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 smtClean="0"/>
              <a:t>Oxytocin in </a:t>
            </a:r>
            <a:r>
              <a:rPr lang="de-DE" sz="2400" b="1" dirty="0" err="1" smtClean="0"/>
              <a:t>the</a:t>
            </a:r>
            <a:r>
              <a:rPr lang="de-DE" sz="2400" b="1" dirty="0" smtClean="0"/>
              <a:t> AON </a:t>
            </a:r>
            <a:r>
              <a:rPr lang="de-DE" sz="2400" b="1" dirty="0" err="1" smtClean="0"/>
              <a:t>increases</a:t>
            </a:r>
            <a:r>
              <a:rPr lang="de-DE" sz="2400" b="1" dirty="0" smtClean="0"/>
              <a:t> top-down </a:t>
            </a:r>
          </a:p>
          <a:p>
            <a:pPr algn="ctr"/>
            <a:r>
              <a:rPr lang="de-DE" sz="2400" b="1" dirty="0" err="1"/>
              <a:t>t</a:t>
            </a:r>
            <a:r>
              <a:rPr lang="de-DE" sz="2400" b="1" dirty="0" err="1" smtClean="0"/>
              <a:t>he</a:t>
            </a:r>
            <a:r>
              <a:rPr lang="de-DE" sz="2400" b="1" dirty="0" smtClean="0"/>
              <a:t> signal-</a:t>
            </a:r>
            <a:r>
              <a:rPr lang="de-DE" sz="2400" b="1" dirty="0" err="1" smtClean="0"/>
              <a:t>to</a:t>
            </a:r>
            <a:r>
              <a:rPr lang="de-DE" sz="2400" b="1" dirty="0" smtClean="0"/>
              <a:t>-</a:t>
            </a:r>
            <a:r>
              <a:rPr lang="de-DE" sz="2400" b="1" dirty="0" err="1" smtClean="0"/>
              <a:t>noise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of</a:t>
            </a:r>
            <a:r>
              <a:rPr lang="de-DE" sz="2400" b="1" dirty="0" smtClean="0"/>
              <a:t> </a:t>
            </a:r>
            <a:r>
              <a:rPr lang="de-DE" sz="2400" b="1" dirty="0" err="1"/>
              <a:t>odor</a:t>
            </a:r>
            <a:r>
              <a:rPr lang="de-DE" sz="2400" b="1" dirty="0"/>
              <a:t> </a:t>
            </a:r>
            <a:r>
              <a:rPr lang="de-DE" sz="2400" b="1" dirty="0" err="1"/>
              <a:t>responses</a:t>
            </a:r>
            <a:r>
              <a:rPr lang="de-DE" sz="2400" b="1" dirty="0"/>
              <a:t> </a:t>
            </a:r>
            <a:endParaRPr lang="en-US" sz="2400" b="1" dirty="0"/>
          </a:p>
        </p:txBody>
      </p:sp>
      <p:sp>
        <p:nvSpPr>
          <p:cNvPr id="3" name="Rechteck 2"/>
          <p:cNvSpPr/>
          <p:nvPr/>
        </p:nvSpPr>
        <p:spPr>
          <a:xfrm>
            <a:off x="1131793" y="3986013"/>
            <a:ext cx="1219521" cy="384107"/>
          </a:xfrm>
          <a:prstGeom prst="rect">
            <a:avLst/>
          </a:prstGeom>
          <a:solidFill>
            <a:srgbClr val="E7E6E6">
              <a:alpha val="50196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/>
          <p:cNvSpPr/>
          <p:nvPr/>
        </p:nvSpPr>
        <p:spPr>
          <a:xfrm>
            <a:off x="6283703" y="344678"/>
            <a:ext cx="5631985" cy="60442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94943DE-7630-2BB8-ADB6-9F11C4D3A91E}"/>
              </a:ext>
            </a:extLst>
          </p:cNvPr>
          <p:cNvSpPr txBox="1"/>
          <p:nvPr/>
        </p:nvSpPr>
        <p:spPr>
          <a:xfrm>
            <a:off x="804611" y="5720420"/>
            <a:ext cx="5035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Note: </a:t>
            </a:r>
          </a:p>
          <a:p>
            <a:r>
              <a:rPr lang="de-DE" sz="2400" b="1" dirty="0" err="1" smtClean="0"/>
              <a:t>Mutants</a:t>
            </a:r>
            <a:r>
              <a:rPr lang="de-DE" sz="2400" b="1" dirty="0" smtClean="0"/>
              <a:t> do </a:t>
            </a:r>
            <a:r>
              <a:rPr lang="de-DE" sz="2400" b="1" u="sng" dirty="0" smtClean="0"/>
              <a:t>not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approach</a:t>
            </a:r>
            <a:r>
              <a:rPr lang="de-DE" sz="2400" b="1" dirty="0" smtClean="0"/>
              <a:t>/sample </a:t>
            </a:r>
            <a:r>
              <a:rPr lang="de-DE" sz="2400" b="1" u="sng" dirty="0" err="1" smtClean="0"/>
              <a:t>less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359470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ACEC79-927F-F4D0-098C-DD99F7F3D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2322" y="6416194"/>
            <a:ext cx="2459678" cy="441806"/>
          </a:xfrm>
        </p:spPr>
        <p:txBody>
          <a:bodyPr>
            <a:normAutofit/>
          </a:bodyPr>
          <a:lstStyle/>
          <a:p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Wolf et al. </a:t>
            </a:r>
            <a:r>
              <a:rPr lang="de-DE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Nat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Comm</a:t>
            </a:r>
            <a:r>
              <a:rPr lang="de-DE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in press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3156450" y="2265106"/>
            <a:ext cx="26924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pieren 12"/>
          <p:cNvGrpSpPr/>
          <p:nvPr/>
        </p:nvGrpSpPr>
        <p:grpSpPr>
          <a:xfrm>
            <a:off x="387043" y="2149243"/>
            <a:ext cx="11386137" cy="3224242"/>
            <a:chOff x="453409" y="2967781"/>
            <a:chExt cx="11386137" cy="3224242"/>
          </a:xfrm>
        </p:grpSpPr>
        <p:sp>
          <p:nvSpPr>
            <p:cNvPr id="4" name="Titel 1">
              <a:extLst>
                <a:ext uri="{FF2B5EF4-FFF2-40B4-BE49-F238E27FC236}">
                  <a16:creationId xmlns:a16="http://schemas.microsoft.com/office/drawing/2014/main" id="{B6ACEC79-927F-F4D0-098C-DD99F7F3D5DE}"/>
                </a:ext>
              </a:extLst>
            </p:cNvPr>
            <p:cNvSpPr txBox="1">
              <a:spLocks/>
            </p:cNvSpPr>
            <p:nvPr/>
          </p:nvSpPr>
          <p:spPr>
            <a:xfrm>
              <a:off x="915513" y="3103539"/>
              <a:ext cx="10721788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Oxytocin </a:t>
              </a:r>
              <a:r>
                <a:rPr lang="de-DE" sz="2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modulation</a:t>
              </a:r>
              <a:r>
                <a:rPr lang="de-DE" sz="2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in </a:t>
              </a:r>
              <a:r>
                <a:rPr lang="de-DE" sz="2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the</a:t>
              </a:r>
              <a:r>
                <a:rPr lang="de-DE" sz="2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anterior</a:t>
              </a:r>
              <a:r>
                <a:rPr lang="de-DE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olfactory</a:t>
              </a:r>
              <a:r>
                <a:rPr lang="de-DE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cortex</a:t>
              </a:r>
              <a:r>
                <a:rPr lang="de-DE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</a:p>
            <a:p>
              <a:pPr>
                <a:spcBef>
                  <a:spcPts val="300"/>
                </a:spcBef>
              </a:pPr>
              <a:r>
                <a:rPr lang="de-DE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       </a:t>
              </a:r>
              <a:r>
                <a:rPr lang="de-DE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  … </a:t>
              </a:r>
              <a:r>
                <a:rPr lang="de-DE" sz="2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increases</a:t>
              </a:r>
              <a:r>
                <a:rPr lang="de-DE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top-down </a:t>
              </a:r>
              <a:r>
                <a:rPr lang="de-DE" sz="2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the</a:t>
              </a:r>
              <a:r>
                <a:rPr lang="de-DE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SNR in </a:t>
              </a:r>
              <a:r>
                <a:rPr lang="de-DE" sz="2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olfactory</a:t>
              </a:r>
              <a:r>
                <a:rPr lang="de-DE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processing</a:t>
              </a:r>
              <a:r>
                <a:rPr lang="de-DE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</a:p>
            <a:p>
              <a:pPr>
                <a:spcBef>
                  <a:spcPts val="300"/>
                </a:spcBef>
              </a:pPr>
              <a:r>
                <a:rPr lang="de-DE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           … </a:t>
              </a:r>
              <a:r>
                <a:rPr lang="de-DE" sz="22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is</a:t>
              </a:r>
              <a:r>
                <a:rPr lang="de-DE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required</a:t>
              </a:r>
              <a:r>
                <a:rPr lang="de-DE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to</a:t>
              </a:r>
              <a:r>
                <a:rPr lang="de-DE" sz="2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enable</a:t>
              </a:r>
              <a:r>
                <a:rPr lang="de-DE" sz="2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later</a:t>
              </a:r>
              <a:r>
                <a:rPr lang="de-DE" sz="2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rPr>
                <a:t>social</a:t>
              </a:r>
              <a:r>
                <a:rPr lang="de-DE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de-DE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rPr>
                <a:t>recognition</a:t>
              </a:r>
              <a:r>
                <a:rPr lang="de-DE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rPr>
                <a:t> </a:t>
              </a:r>
              <a:r>
                <a:rPr lang="de-DE" sz="2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rPr>
                <a:t>(</a:t>
              </a:r>
              <a:r>
                <a:rPr lang="de-DE" sz="2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rPr>
                <a:t>encoding</a:t>
              </a:r>
              <a:r>
                <a:rPr lang="de-DE" sz="2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rPr>
                <a:t>, </a:t>
              </a:r>
              <a:r>
                <a:rPr lang="de-DE" sz="2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rPr>
                <a:t>cognition</a:t>
              </a:r>
              <a:r>
                <a:rPr lang="de-DE" sz="2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rPr>
                <a:t> &amp; </a:t>
              </a:r>
              <a:r>
                <a:rPr lang="de-DE" sz="2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rPr>
                <a:t>behavior</a:t>
              </a:r>
              <a:r>
                <a:rPr lang="de-DE" sz="2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Arial" panose="020B0604020202020204" pitchFamily="34" charset="0"/>
                </a:rPr>
                <a:t>)</a:t>
              </a:r>
              <a:endPara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endParaRPr>
            </a:p>
            <a:p>
              <a:r>
                <a:rPr lang="de-DE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           </a:t>
              </a:r>
              <a:endParaRPr lang="de-DE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sp>
          <p:nvSpPr>
            <p:cNvPr id="5" name="Titel 1">
              <a:extLst>
                <a:ext uri="{FF2B5EF4-FFF2-40B4-BE49-F238E27FC236}">
                  <a16:creationId xmlns:a16="http://schemas.microsoft.com/office/drawing/2014/main" id="{B6ACEC79-927F-F4D0-098C-DD99F7F3D5DE}"/>
                </a:ext>
              </a:extLst>
            </p:cNvPr>
            <p:cNvSpPr txBox="1">
              <a:spLocks/>
            </p:cNvSpPr>
            <p:nvPr/>
          </p:nvSpPr>
          <p:spPr>
            <a:xfrm>
              <a:off x="900575" y="4367079"/>
              <a:ext cx="10721788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1"/>
              <a:endPara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Titel 1">
              <a:extLst>
                <a:ext uri="{FF2B5EF4-FFF2-40B4-BE49-F238E27FC236}">
                  <a16:creationId xmlns:a16="http://schemas.microsoft.com/office/drawing/2014/main" id="{B6ACEC79-927F-F4D0-098C-DD99F7F3D5DE}"/>
                </a:ext>
              </a:extLst>
            </p:cNvPr>
            <p:cNvSpPr txBox="1">
              <a:spLocks/>
            </p:cNvSpPr>
            <p:nvPr/>
          </p:nvSpPr>
          <p:spPr>
            <a:xfrm>
              <a:off x="915513" y="4258924"/>
              <a:ext cx="9610424" cy="193309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de-DE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22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Retrieved</a:t>
              </a:r>
              <a:r>
                <a:rPr lang="de-DE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representations</a:t>
              </a:r>
              <a:r>
                <a:rPr lang="de-DE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of</a:t>
              </a:r>
              <a:r>
                <a:rPr lang="de-DE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familar</a:t>
              </a:r>
              <a:r>
                <a:rPr lang="de-DE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animals</a:t>
              </a:r>
              <a:r>
                <a:rPr lang="de-DE" sz="2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in </a:t>
              </a:r>
              <a:r>
                <a:rPr lang="de-DE" sz="2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primary</a:t>
              </a:r>
              <a:r>
                <a:rPr lang="de-DE" sz="2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olfactory</a:t>
              </a:r>
              <a:r>
                <a:rPr lang="de-DE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cortices</a:t>
              </a:r>
              <a:endParaRPr lang="de-DE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  <a:p>
              <a:pPr>
                <a:spcBef>
                  <a:spcPts val="0"/>
                </a:spcBef>
                <a:spcAft>
                  <a:spcPts val="300"/>
                </a:spcAft>
              </a:pPr>
              <a:r>
                <a:rPr lang="de-DE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	… </a:t>
              </a:r>
              <a:r>
                <a:rPr lang="de-DE" sz="2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are</a:t>
              </a:r>
              <a:r>
                <a:rPr lang="de-DE" sz="2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reinforced</a:t>
              </a:r>
              <a:r>
                <a:rPr lang="de-DE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and</a:t>
              </a:r>
              <a:r>
                <a:rPr lang="de-DE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more</a:t>
              </a:r>
              <a:r>
                <a:rPr lang="de-DE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distinct</a:t>
              </a:r>
              <a:r>
                <a:rPr lang="de-DE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from</a:t>
              </a:r>
              <a:r>
                <a:rPr lang="de-DE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other</a:t>
              </a:r>
              <a:r>
                <a:rPr lang="de-DE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animals</a:t>
              </a:r>
              <a:endPara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  <a:p>
              <a:pPr>
                <a:spcBef>
                  <a:spcPts val="0"/>
                </a:spcBef>
                <a:spcAft>
                  <a:spcPts val="600"/>
                </a:spcAft>
              </a:pPr>
              <a:r>
                <a:rPr lang="de-DE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	… </a:t>
              </a:r>
              <a:r>
                <a:rPr lang="de-DE" sz="2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with</a:t>
              </a:r>
              <a:r>
                <a:rPr lang="de-DE" sz="2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more</a:t>
              </a:r>
              <a:r>
                <a:rPr lang="de-DE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salience</a:t>
              </a:r>
              <a:r>
                <a:rPr lang="de-DE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assigned</a:t>
              </a:r>
              <a:r>
                <a:rPr lang="de-DE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to</a:t>
              </a:r>
              <a:r>
                <a:rPr lang="de-DE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the</a:t>
              </a:r>
              <a:r>
                <a:rPr lang="de-DE" sz="2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de-DE" sz="22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familiar</a:t>
              </a:r>
              <a:endParaRPr lang="de-DE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029"/>
            <a:stretch/>
          </p:blipFill>
          <p:spPr>
            <a:xfrm>
              <a:off x="453409" y="2967781"/>
              <a:ext cx="11386137" cy="3192383"/>
            </a:xfrm>
            <a:prstGeom prst="rect">
              <a:avLst/>
            </a:prstGeom>
          </p:spPr>
        </p:pic>
        <p:sp>
          <p:nvSpPr>
            <p:cNvPr id="8" name="Rechteck 7"/>
            <p:cNvSpPr/>
            <p:nvPr/>
          </p:nvSpPr>
          <p:spPr>
            <a:xfrm>
              <a:off x="1787856" y="4089782"/>
              <a:ext cx="424197" cy="16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1705909" y="3992271"/>
              <a:ext cx="604909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700" b="1" dirty="0">
                  <a:solidFill>
                    <a:srgbClr val="00B050"/>
                  </a:solidFill>
                </a:rPr>
                <a:t>AON</a:t>
              </a:r>
              <a:endParaRPr lang="en-US" sz="1700" dirty="0"/>
            </a:p>
          </p:txBody>
        </p:sp>
      </p:grpSp>
      <p:sp>
        <p:nvSpPr>
          <p:cNvPr id="14" name="Titel 1">
            <a:extLst>
              <a:ext uri="{FF2B5EF4-FFF2-40B4-BE49-F238E27FC236}">
                <a16:creationId xmlns:a16="http://schemas.microsoft.com/office/drawing/2014/main" id="{B6ACEC79-927F-F4D0-098C-DD99F7F3D5DE}"/>
              </a:ext>
            </a:extLst>
          </p:cNvPr>
          <p:cNvSpPr txBox="1">
            <a:spLocks/>
          </p:cNvSpPr>
          <p:nvPr/>
        </p:nvSpPr>
        <p:spPr>
          <a:xfrm>
            <a:off x="387043" y="12207"/>
            <a:ext cx="116845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Oxytocin induces the formation of distinctive cortical representations and cognitions biased toward familiar mice</a:t>
            </a:r>
            <a:r>
              <a:rPr lang="de-DE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. 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011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5590968" y="1469851"/>
            <a:ext cx="4047215" cy="3487788"/>
            <a:chOff x="3077155" y="2814762"/>
            <a:chExt cx="4047215" cy="3487788"/>
          </a:xfrm>
        </p:grpSpPr>
        <p:sp>
          <p:nvSpPr>
            <p:cNvPr id="12" name="Rechteck 11"/>
            <p:cNvSpPr/>
            <p:nvPr/>
          </p:nvSpPr>
          <p:spPr>
            <a:xfrm>
              <a:off x="3077155" y="2814762"/>
              <a:ext cx="270344" cy="512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/>
            <p:cNvSpPr/>
            <p:nvPr/>
          </p:nvSpPr>
          <p:spPr>
            <a:xfrm>
              <a:off x="3077155" y="5789875"/>
              <a:ext cx="270344" cy="512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hteck 13"/>
            <p:cNvSpPr/>
            <p:nvPr/>
          </p:nvSpPr>
          <p:spPr>
            <a:xfrm>
              <a:off x="6854026" y="4233905"/>
              <a:ext cx="270344" cy="1443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hteck 14"/>
          <p:cNvSpPr/>
          <p:nvPr/>
        </p:nvSpPr>
        <p:spPr>
          <a:xfrm>
            <a:off x="167070" y="176527"/>
            <a:ext cx="4574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de-DE" sz="2800" b="1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ocial</a:t>
            </a:r>
            <a:r>
              <a:rPr lang="de-DE" sz="28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b="1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hierarchy</a:t>
            </a:r>
            <a:r>
              <a:rPr lang="de-DE" sz="28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049" y="2426877"/>
            <a:ext cx="2800504" cy="1883286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3" r="64328" b="17674"/>
          <a:stretch/>
        </p:blipFill>
        <p:spPr>
          <a:xfrm>
            <a:off x="304256" y="1982526"/>
            <a:ext cx="2061955" cy="2771989"/>
          </a:xfrm>
          <a:prstGeom prst="rect">
            <a:avLst/>
          </a:prstGeom>
        </p:spPr>
      </p:pic>
      <p:sp>
        <p:nvSpPr>
          <p:cNvPr id="29" name="Rechteck 28"/>
          <p:cNvSpPr/>
          <p:nvPr/>
        </p:nvSpPr>
        <p:spPr>
          <a:xfrm>
            <a:off x="794334" y="1267860"/>
            <a:ext cx="33203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automated</a:t>
            </a:r>
            <a:r>
              <a:rPr lang="de-D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24/7 </a:t>
            </a:r>
            <a:r>
              <a:rPr lang="de-DE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tube</a:t>
            </a:r>
            <a:r>
              <a:rPr lang="de-D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-test</a:t>
            </a: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09"/>
          <a:stretch/>
        </p:blipFill>
        <p:spPr>
          <a:xfrm>
            <a:off x="5979716" y="3105083"/>
            <a:ext cx="3074009" cy="1860215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14"/>
          <a:stretch/>
        </p:blipFill>
        <p:spPr>
          <a:xfrm>
            <a:off x="6243307" y="1129720"/>
            <a:ext cx="2493369" cy="1508763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7"/>
          <a:stretch/>
        </p:blipFill>
        <p:spPr>
          <a:xfrm>
            <a:off x="9000498" y="2922246"/>
            <a:ext cx="2810592" cy="2043052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51"/>
          <a:stretch/>
        </p:blipFill>
        <p:spPr>
          <a:xfrm>
            <a:off x="9367839" y="1117556"/>
            <a:ext cx="1770792" cy="1508763"/>
          </a:xfrm>
          <a:prstGeom prst="rect">
            <a:avLst/>
          </a:prstGeom>
        </p:spPr>
      </p:pic>
      <p:sp>
        <p:nvSpPr>
          <p:cNvPr id="35" name="Textfeld 34"/>
          <p:cNvSpPr txBox="1"/>
          <p:nvPr/>
        </p:nvSpPr>
        <p:spPr>
          <a:xfrm>
            <a:off x="5861312" y="5431898"/>
            <a:ext cx="6083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social</a:t>
            </a:r>
            <a:r>
              <a:rPr lang="de-DE" dirty="0" smtClean="0"/>
              <a:t> </a:t>
            </a:r>
            <a:r>
              <a:rPr lang="de-DE" dirty="0" err="1" smtClean="0"/>
              <a:t>hierarchy</a:t>
            </a:r>
            <a:r>
              <a:rPr lang="de-DE" dirty="0" smtClean="0"/>
              <a:t> (</a:t>
            </a:r>
            <a:r>
              <a:rPr lang="de-DE" dirty="0" err="1" smtClean="0"/>
              <a:t>David‘s</a:t>
            </a:r>
            <a:r>
              <a:rPr lang="de-DE" dirty="0" smtClean="0"/>
              <a:t> score)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stable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social</a:t>
            </a:r>
            <a:r>
              <a:rPr lang="de-DE" dirty="0" smtClean="0"/>
              <a:t> </a:t>
            </a:r>
            <a:r>
              <a:rPr lang="de-DE" dirty="0" err="1" smtClean="0"/>
              <a:t>hierarchy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maintained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different </a:t>
            </a:r>
            <a:r>
              <a:rPr lang="de-DE" dirty="0" err="1" smtClean="0"/>
              <a:t>conspecifics</a:t>
            </a:r>
            <a:r>
              <a:rPr lang="de-DE" dirty="0" smtClean="0"/>
              <a:t> (</a:t>
            </a:r>
            <a:r>
              <a:rPr lang="de-DE" dirty="0" err="1" smtClean="0"/>
              <a:t>shuffling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r>
              <a:rPr lang="de-DE" dirty="0"/>
              <a:t>)</a:t>
            </a:r>
            <a:endParaRPr lang="de-DE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95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5590968" y="1469851"/>
            <a:ext cx="4047215" cy="3487788"/>
            <a:chOff x="3077155" y="2814762"/>
            <a:chExt cx="4047215" cy="3487788"/>
          </a:xfrm>
        </p:grpSpPr>
        <p:sp>
          <p:nvSpPr>
            <p:cNvPr id="12" name="Rechteck 11"/>
            <p:cNvSpPr/>
            <p:nvPr/>
          </p:nvSpPr>
          <p:spPr>
            <a:xfrm>
              <a:off x="3077155" y="2814762"/>
              <a:ext cx="270344" cy="512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/>
            <p:cNvSpPr/>
            <p:nvPr/>
          </p:nvSpPr>
          <p:spPr>
            <a:xfrm>
              <a:off x="3077155" y="5789875"/>
              <a:ext cx="270344" cy="512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hteck 13"/>
            <p:cNvSpPr/>
            <p:nvPr/>
          </p:nvSpPr>
          <p:spPr>
            <a:xfrm>
              <a:off x="6854026" y="4233905"/>
              <a:ext cx="270344" cy="1443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hteck 14"/>
          <p:cNvSpPr/>
          <p:nvPr/>
        </p:nvSpPr>
        <p:spPr>
          <a:xfrm>
            <a:off x="167070" y="176527"/>
            <a:ext cx="4574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chasing</a:t>
            </a:r>
            <a:endParaRPr lang="de-DE" sz="2800" b="1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794334" y="1274640"/>
            <a:ext cx="33203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automated</a:t>
            </a:r>
            <a:r>
              <a:rPr lang="de-D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24/7 </a:t>
            </a:r>
            <a:r>
              <a:rPr lang="de-DE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chasing</a:t>
            </a:r>
            <a:r>
              <a:rPr lang="de-D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assessment</a:t>
            </a:r>
            <a:endParaRPr lang="de-DE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30" y="2365526"/>
            <a:ext cx="2959090" cy="630660"/>
          </a:xfrm>
          <a:prstGeom prst="rect">
            <a:avLst/>
          </a:prstGeom>
        </p:spPr>
      </p:pic>
      <p:pic>
        <p:nvPicPr>
          <p:cNvPr id="17" name="Grafik 1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52"/>
          <a:stretch/>
        </p:blipFill>
        <p:spPr>
          <a:xfrm>
            <a:off x="1062963" y="2075813"/>
            <a:ext cx="2661955" cy="2511706"/>
          </a:xfrm>
          <a:prstGeom prst="rect">
            <a:avLst/>
          </a:prstGeom>
        </p:spPr>
      </p:pic>
      <p:sp>
        <p:nvSpPr>
          <p:cNvPr id="19" name="Pfeil nach rechts 18"/>
          <p:cNvSpPr/>
          <p:nvPr/>
        </p:nvSpPr>
        <p:spPr>
          <a:xfrm>
            <a:off x="2025416" y="4234507"/>
            <a:ext cx="955904" cy="157279"/>
          </a:xfrm>
          <a:prstGeom prst="rightArrow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feil nach rechts 20"/>
          <p:cNvSpPr/>
          <p:nvPr/>
        </p:nvSpPr>
        <p:spPr>
          <a:xfrm rot="10800000">
            <a:off x="2025416" y="2365604"/>
            <a:ext cx="955904" cy="157279"/>
          </a:xfrm>
          <a:prstGeom prst="rightArrow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52"/>
          <a:stretch/>
        </p:blipFill>
        <p:spPr>
          <a:xfrm>
            <a:off x="4114722" y="3139787"/>
            <a:ext cx="2003445" cy="110839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954159" y="4391786"/>
            <a:ext cx="259506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thresholds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 smtClean="0"/>
              <a:t>Δ </a:t>
            </a:r>
            <a:r>
              <a:rPr lang="de-DE" sz="1600" dirty="0" smtClean="0"/>
              <a:t>time at </a:t>
            </a:r>
            <a:r>
              <a:rPr lang="de-DE" sz="1600" dirty="0" err="1" smtClean="0"/>
              <a:t>detector</a:t>
            </a:r>
            <a:r>
              <a:rPr lang="de-DE" sz="1600" dirty="0" smtClean="0"/>
              <a:t> (1.5s)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time </a:t>
            </a:r>
            <a:r>
              <a:rPr lang="de-DE" sz="1600" dirty="0" err="1" smtClean="0"/>
              <a:t>through</a:t>
            </a:r>
            <a:r>
              <a:rPr lang="de-DE" sz="1600" dirty="0" smtClean="0"/>
              <a:t> </a:t>
            </a:r>
            <a:r>
              <a:rPr lang="de-DE" sz="1600" dirty="0" err="1" smtClean="0"/>
              <a:t>tube</a:t>
            </a:r>
            <a:r>
              <a:rPr lang="de-DE" sz="1600" dirty="0" smtClean="0"/>
              <a:t> (2s)</a:t>
            </a: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3"/>
          <a:stretch/>
        </p:blipFill>
        <p:spPr>
          <a:xfrm>
            <a:off x="6251694" y="3126109"/>
            <a:ext cx="2221396" cy="1108398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8606617" y="3007551"/>
            <a:ext cx="3227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fraction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chasings</a:t>
            </a:r>
            <a:endParaRPr lang="de-DE" u="sng" dirty="0">
              <a:solidFill>
                <a:srgbClr val="FF0000"/>
              </a:solidFill>
            </a:endParaRPr>
          </a:p>
        </p:txBody>
      </p:sp>
      <p:sp>
        <p:nvSpPr>
          <p:cNvPr id="6" name="Pfeil nach rechts 5"/>
          <p:cNvSpPr/>
          <p:nvPr/>
        </p:nvSpPr>
        <p:spPr>
          <a:xfrm>
            <a:off x="8045086" y="3073660"/>
            <a:ext cx="419100" cy="23711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022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/>
          <a:p>
            <a:r>
              <a:rPr lang="de-DE" sz="3200" b="1" dirty="0" err="1" smtClean="0">
                <a:latin typeface="+mn-lt"/>
              </a:rPr>
              <a:t>stability</a:t>
            </a:r>
            <a:r>
              <a:rPr lang="de-DE" sz="3200" b="1" dirty="0" smtClean="0">
                <a:latin typeface="+mn-lt"/>
              </a:rPr>
              <a:t> </a:t>
            </a:r>
            <a:r>
              <a:rPr lang="de-DE" sz="3200" b="1" dirty="0" err="1" smtClean="0">
                <a:latin typeface="+mn-lt"/>
              </a:rPr>
              <a:t>of</a:t>
            </a:r>
            <a:r>
              <a:rPr lang="de-DE" sz="3200" b="1" dirty="0" smtClean="0">
                <a:latin typeface="+mn-lt"/>
              </a:rPr>
              <a:t> </a:t>
            </a:r>
            <a:r>
              <a:rPr lang="de-DE" sz="3200" b="1" dirty="0" err="1" smtClean="0">
                <a:latin typeface="+mn-lt"/>
              </a:rPr>
              <a:t>social</a:t>
            </a:r>
            <a:r>
              <a:rPr lang="de-DE" sz="3200" b="1" dirty="0" smtClean="0">
                <a:latin typeface="+mn-lt"/>
              </a:rPr>
              <a:t> </a:t>
            </a:r>
            <a:r>
              <a:rPr lang="de-DE" sz="3200" b="1" dirty="0" err="1" smtClean="0">
                <a:latin typeface="+mn-lt"/>
              </a:rPr>
              <a:t>hierarchy</a:t>
            </a:r>
            <a:r>
              <a:rPr lang="de-DE" sz="3200" b="1" dirty="0" smtClean="0">
                <a:latin typeface="+mn-lt"/>
              </a:rPr>
              <a:t> (</a:t>
            </a:r>
            <a:r>
              <a:rPr lang="de-DE" sz="3200" b="1" dirty="0" err="1" smtClean="0">
                <a:latin typeface="+mn-lt"/>
              </a:rPr>
              <a:t>David‘s</a:t>
            </a:r>
            <a:r>
              <a:rPr lang="de-DE" sz="3200" b="1" dirty="0" smtClean="0">
                <a:latin typeface="+mn-lt"/>
              </a:rPr>
              <a:t> score)</a:t>
            </a:r>
            <a:endParaRPr lang="de-DE" sz="3200" b="1" dirty="0">
              <a:latin typeface="+mn-l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983384" y="1590905"/>
            <a:ext cx="4179916" cy="4351338"/>
          </a:xfrm>
        </p:spPr>
        <p:txBody>
          <a:bodyPr>
            <a:normAutofit/>
          </a:bodyPr>
          <a:lstStyle/>
          <a:p>
            <a:endParaRPr lang="de-DE" sz="2400" dirty="0" smtClean="0"/>
          </a:p>
          <a:p>
            <a:r>
              <a:rPr lang="de-DE" sz="2400" dirty="0" err="1"/>
              <a:t>h</a:t>
            </a:r>
            <a:r>
              <a:rPr lang="de-DE" sz="2400" dirty="0" err="1" smtClean="0"/>
              <a:t>igher</a:t>
            </a:r>
            <a:r>
              <a:rPr lang="de-DE" sz="2400" dirty="0" smtClean="0"/>
              <a:t> </a:t>
            </a:r>
            <a:r>
              <a:rPr lang="de-DE" sz="2400" dirty="0" err="1" smtClean="0"/>
              <a:t>correlation</a:t>
            </a:r>
            <a:r>
              <a:rPr lang="de-DE" sz="2400" dirty="0" smtClean="0"/>
              <a:t> </a:t>
            </a:r>
            <a:r>
              <a:rPr lang="de-DE" sz="2400" dirty="0" err="1" smtClean="0"/>
              <a:t>coefficients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z-</a:t>
            </a:r>
            <a:r>
              <a:rPr lang="de-DE" sz="2400" dirty="0" err="1" smtClean="0"/>
              <a:t>scored</a:t>
            </a:r>
            <a:r>
              <a:rPr lang="de-DE" sz="2400" dirty="0" smtClean="0"/>
              <a:t> DS </a:t>
            </a:r>
            <a:r>
              <a:rPr lang="de-DE" sz="2400" dirty="0" err="1" smtClean="0"/>
              <a:t>between</a:t>
            </a:r>
            <a:r>
              <a:rPr lang="de-DE" sz="2400" dirty="0" smtClean="0"/>
              <a:t> different </a:t>
            </a:r>
            <a:r>
              <a:rPr lang="de-DE" sz="2400" dirty="0" err="1" smtClean="0"/>
              <a:t>weeks</a:t>
            </a:r>
            <a:r>
              <a:rPr lang="de-DE" sz="2400" dirty="0" smtClean="0"/>
              <a:t> in </a:t>
            </a:r>
            <a:r>
              <a:rPr lang="de-DE" sz="2400" dirty="0" err="1" smtClean="0"/>
              <a:t>cohort</a:t>
            </a:r>
            <a:r>
              <a:rPr lang="de-DE" sz="2400" dirty="0" smtClean="0"/>
              <a:t> 1 </a:t>
            </a:r>
            <a:r>
              <a:rPr lang="de-DE" sz="2400" dirty="0" err="1" smtClean="0"/>
              <a:t>compared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cohort</a:t>
            </a:r>
            <a:r>
              <a:rPr lang="de-DE" sz="2400" dirty="0" smtClean="0"/>
              <a:t> 2 </a:t>
            </a:r>
          </a:p>
          <a:p>
            <a:endParaRPr lang="de-DE" sz="2400" dirty="0"/>
          </a:p>
          <a:p>
            <a:r>
              <a:rPr lang="de-DE" sz="2400" b="1" dirty="0" err="1" smtClean="0"/>
              <a:t>social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hierarchy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is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more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stable</a:t>
            </a:r>
            <a:r>
              <a:rPr lang="de-DE" sz="2400" b="1" dirty="0" smtClean="0"/>
              <a:t> in </a:t>
            </a:r>
            <a:r>
              <a:rPr lang="de-DE" sz="2400" b="1" dirty="0" err="1" smtClean="0"/>
              <a:t>elderly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animals</a:t>
            </a:r>
            <a:endParaRPr lang="de-DE" sz="2400" b="1" dirty="0"/>
          </a:p>
          <a:p>
            <a:endParaRPr lang="de-DE" sz="2400" dirty="0"/>
          </a:p>
          <a:p>
            <a:endParaRPr lang="de-DE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8" t="7297" r="-370" b="-389"/>
          <a:stretch/>
        </p:blipFill>
        <p:spPr>
          <a:xfrm>
            <a:off x="726737" y="1409699"/>
            <a:ext cx="556659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16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/>
          <a:p>
            <a:r>
              <a:rPr lang="de-DE" sz="3200" b="1" dirty="0" err="1" smtClean="0">
                <a:latin typeface="+mn-lt"/>
              </a:rPr>
              <a:t>stability</a:t>
            </a:r>
            <a:r>
              <a:rPr lang="de-DE" sz="3200" b="1" dirty="0" smtClean="0">
                <a:latin typeface="+mn-lt"/>
              </a:rPr>
              <a:t> </a:t>
            </a:r>
            <a:r>
              <a:rPr lang="de-DE" sz="3200" b="1" dirty="0" err="1" smtClean="0">
                <a:latin typeface="+mn-lt"/>
              </a:rPr>
              <a:t>of</a:t>
            </a:r>
            <a:r>
              <a:rPr lang="de-DE" sz="3200" b="1" dirty="0" smtClean="0">
                <a:latin typeface="+mn-lt"/>
              </a:rPr>
              <a:t> </a:t>
            </a:r>
            <a:r>
              <a:rPr lang="de-DE" sz="3200" b="1" dirty="0" err="1" smtClean="0">
                <a:latin typeface="+mn-lt"/>
              </a:rPr>
              <a:t>chasing</a:t>
            </a:r>
            <a:r>
              <a:rPr lang="de-DE" sz="3200" b="1" dirty="0" smtClean="0">
                <a:latin typeface="+mn-lt"/>
              </a:rPr>
              <a:t> (</a:t>
            </a:r>
            <a:r>
              <a:rPr lang="de-DE" sz="3200" b="1" dirty="0" err="1" smtClean="0">
                <a:latin typeface="+mn-lt"/>
              </a:rPr>
              <a:t>fraction</a:t>
            </a:r>
            <a:r>
              <a:rPr lang="de-DE" sz="3200" b="1" dirty="0" smtClean="0">
                <a:latin typeface="+mn-lt"/>
              </a:rPr>
              <a:t> </a:t>
            </a:r>
            <a:r>
              <a:rPr lang="de-DE" sz="3200" b="1" dirty="0" err="1" smtClean="0">
                <a:latin typeface="+mn-lt"/>
              </a:rPr>
              <a:t>of</a:t>
            </a:r>
            <a:r>
              <a:rPr lang="de-DE" sz="3200" b="1" dirty="0" smtClean="0">
                <a:latin typeface="+mn-lt"/>
              </a:rPr>
              <a:t> </a:t>
            </a:r>
            <a:r>
              <a:rPr lang="de-DE" sz="3200" b="1" dirty="0" err="1" smtClean="0">
                <a:latin typeface="+mn-lt"/>
              </a:rPr>
              <a:t>wins</a:t>
            </a:r>
            <a:r>
              <a:rPr lang="de-DE" sz="3200" b="1" dirty="0" smtClean="0">
                <a:latin typeface="+mn-lt"/>
              </a:rPr>
              <a:t>) </a:t>
            </a:r>
            <a:endParaRPr lang="de-DE" sz="3200" b="1" dirty="0">
              <a:latin typeface="+mn-l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73884" y="1825625"/>
            <a:ext cx="4179916" cy="4351338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5"/>
          <a:stretch/>
        </p:blipFill>
        <p:spPr>
          <a:xfrm>
            <a:off x="403200" y="1381125"/>
            <a:ext cx="5844491" cy="4554790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7326284" y="1978025"/>
            <a:ext cx="41799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dirty="0" err="1" smtClean="0"/>
              <a:t>similar</a:t>
            </a:r>
            <a:r>
              <a:rPr lang="de-DE" sz="2400" dirty="0" smtClean="0"/>
              <a:t> </a:t>
            </a:r>
            <a:r>
              <a:rPr lang="de-DE" sz="2400" dirty="0" err="1" smtClean="0"/>
              <a:t>stability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chasing</a:t>
            </a:r>
            <a:r>
              <a:rPr lang="de-DE" sz="2400" dirty="0" smtClean="0"/>
              <a:t> (</a:t>
            </a:r>
            <a:r>
              <a:rPr lang="de-DE" sz="2400" dirty="0" err="1" smtClean="0"/>
              <a:t>fraction</a:t>
            </a:r>
            <a:r>
              <a:rPr lang="de-DE" sz="2400" dirty="0" smtClean="0"/>
              <a:t> </a:t>
            </a:r>
            <a:r>
              <a:rPr lang="de-DE" sz="2400" dirty="0" err="1" smtClean="0"/>
              <a:t>winner</a:t>
            </a:r>
            <a:r>
              <a:rPr lang="de-DE" sz="2400" dirty="0" smtClean="0"/>
              <a:t>)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smtClean="0">
                <a:sym typeface="Wingdings" panose="05000000000000000000" pitchFamily="2" charset="2"/>
              </a:rPr>
              <a:t> </a:t>
            </a:r>
            <a:r>
              <a:rPr lang="de-DE" sz="2400" dirty="0" err="1" smtClean="0">
                <a:sym typeface="Wingdings" panose="05000000000000000000" pitchFamily="2" charset="2"/>
              </a:rPr>
              <a:t>no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differences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between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the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two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cohorts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466413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28" t="11580" b="42737"/>
          <a:stretch/>
        </p:blipFill>
        <p:spPr>
          <a:xfrm>
            <a:off x="4168590" y="4678979"/>
            <a:ext cx="1608337" cy="1645538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87" t="10915" b="43403"/>
          <a:stretch/>
        </p:blipFill>
        <p:spPr>
          <a:xfrm>
            <a:off x="5831316" y="4670221"/>
            <a:ext cx="1656265" cy="164553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/>
          <a:p>
            <a:r>
              <a:rPr lang="de-DE" sz="3200" b="1" dirty="0" smtClean="0">
                <a:latin typeface="+mn-lt"/>
              </a:rPr>
              <a:t>OXTR</a:t>
            </a:r>
            <a:r>
              <a:rPr lang="el-GR" sz="3200" b="1" baseline="30000" dirty="0" smtClean="0">
                <a:latin typeface="+mn-lt"/>
              </a:rPr>
              <a:t>Δ</a:t>
            </a:r>
            <a:r>
              <a:rPr lang="de-DE" sz="3200" b="1" baseline="30000" dirty="0" smtClean="0">
                <a:latin typeface="+mn-lt"/>
              </a:rPr>
              <a:t>AON</a:t>
            </a:r>
            <a:r>
              <a:rPr lang="de-DE" sz="3200" b="1" dirty="0" smtClean="0">
                <a:latin typeface="+mn-lt"/>
              </a:rPr>
              <a:t> </a:t>
            </a:r>
            <a:r>
              <a:rPr lang="de-DE" sz="3200" b="1" dirty="0" err="1" smtClean="0">
                <a:latin typeface="+mn-lt"/>
              </a:rPr>
              <a:t>vs</a:t>
            </a:r>
            <a:r>
              <a:rPr lang="de-DE" sz="3200" b="1" dirty="0" smtClean="0">
                <a:latin typeface="+mn-lt"/>
              </a:rPr>
              <a:t> </a:t>
            </a:r>
            <a:r>
              <a:rPr lang="de-DE" sz="3200" b="1" dirty="0" err="1" smtClean="0">
                <a:latin typeface="+mn-lt"/>
              </a:rPr>
              <a:t>control</a:t>
            </a:r>
            <a:r>
              <a:rPr lang="de-DE" sz="3200" b="1" dirty="0" err="1">
                <a:latin typeface="+mn-lt"/>
              </a:rPr>
              <a:t>s</a:t>
            </a:r>
            <a:r>
              <a:rPr lang="de-DE" sz="3200" b="1" dirty="0" smtClean="0">
                <a:latin typeface="+mn-lt"/>
              </a:rPr>
              <a:t>: </a:t>
            </a:r>
            <a:r>
              <a:rPr lang="de-DE" sz="3200" b="1" dirty="0" err="1" smtClean="0">
                <a:latin typeface="+mn-lt"/>
              </a:rPr>
              <a:t>chasing</a:t>
            </a:r>
            <a:endParaRPr lang="de-DE" sz="3200" b="1" dirty="0">
              <a:latin typeface="+mn-lt"/>
            </a:endParaRPr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8231781" y="1973179"/>
            <a:ext cx="34725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err="1"/>
              <a:t>n</a:t>
            </a:r>
            <a:r>
              <a:rPr lang="de-DE" sz="2000" dirty="0" err="1" smtClean="0"/>
              <a:t>o</a:t>
            </a:r>
            <a:r>
              <a:rPr lang="de-DE" sz="2000" dirty="0" smtClean="0"/>
              <a:t> </a:t>
            </a:r>
            <a:r>
              <a:rPr lang="de-DE" sz="2000" dirty="0" err="1" smtClean="0"/>
              <a:t>differences</a:t>
            </a:r>
            <a:r>
              <a:rPr lang="de-DE" sz="2000" dirty="0" smtClean="0"/>
              <a:t> in </a:t>
            </a:r>
            <a:r>
              <a:rPr lang="de-DE" sz="2000" dirty="0" err="1" smtClean="0"/>
              <a:t>chasing</a:t>
            </a:r>
            <a:r>
              <a:rPr lang="de-DE" sz="2000" dirty="0" smtClean="0"/>
              <a:t> </a:t>
            </a:r>
            <a:r>
              <a:rPr lang="de-DE" sz="2000" dirty="0" err="1" smtClean="0"/>
              <a:t>between</a:t>
            </a:r>
            <a:r>
              <a:rPr lang="de-DE" sz="2000" dirty="0" smtClean="0"/>
              <a:t> </a:t>
            </a:r>
            <a:r>
              <a:rPr lang="de-DE" sz="2000" dirty="0" err="1" smtClean="0"/>
              <a:t>mutants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controls</a:t>
            </a:r>
            <a:r>
              <a:rPr lang="de-DE" sz="2000" dirty="0" smtClean="0"/>
              <a:t> (</a:t>
            </a:r>
            <a:r>
              <a:rPr lang="de-DE" sz="2000" dirty="0" err="1" smtClean="0"/>
              <a:t>fraction</a:t>
            </a:r>
            <a:r>
              <a:rPr lang="de-DE" sz="2000" dirty="0" smtClean="0"/>
              <a:t>/n)</a:t>
            </a:r>
            <a:endParaRPr lang="de-DE" sz="20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10" t="12243" b="42540"/>
          <a:stretch/>
        </p:blipFill>
        <p:spPr>
          <a:xfrm>
            <a:off x="1471163" y="1627352"/>
            <a:ext cx="2389563" cy="237744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94" t="4927" b="42294"/>
          <a:stretch/>
        </p:blipFill>
        <p:spPr>
          <a:xfrm>
            <a:off x="4092516" y="1212572"/>
            <a:ext cx="2608447" cy="2843283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317464" y="1018963"/>
            <a:ext cx="155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</a:t>
            </a:r>
            <a:r>
              <a:rPr lang="de-DE" dirty="0" err="1" smtClean="0"/>
              <a:t>ohort</a:t>
            </a:r>
            <a:r>
              <a:rPr lang="de-DE" dirty="0" smtClean="0"/>
              <a:t> 1 </a:t>
            </a:r>
            <a:r>
              <a:rPr lang="de-DE" dirty="0" err="1" smtClean="0"/>
              <a:t>and</a:t>
            </a:r>
            <a:r>
              <a:rPr lang="de-DE" dirty="0" smtClean="0"/>
              <a:t> 2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2561698" y="1506022"/>
            <a:ext cx="85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/>
              <a:t>w</a:t>
            </a:r>
            <a:r>
              <a:rPr lang="de-DE" i="1" dirty="0" err="1" smtClean="0"/>
              <a:t>eek</a:t>
            </a:r>
            <a:r>
              <a:rPr lang="de-DE" i="1" dirty="0" smtClean="0"/>
              <a:t> 1</a:t>
            </a:r>
            <a:endParaRPr lang="de-DE" i="1" dirty="0"/>
          </a:p>
        </p:txBody>
      </p:sp>
      <p:sp>
        <p:nvSpPr>
          <p:cNvPr id="11" name="Textfeld 10"/>
          <p:cNvSpPr txBox="1"/>
          <p:nvPr/>
        </p:nvSpPr>
        <p:spPr>
          <a:xfrm>
            <a:off x="5314451" y="1504904"/>
            <a:ext cx="85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/>
              <a:t>w</a:t>
            </a:r>
            <a:r>
              <a:rPr lang="de-DE" i="1" dirty="0" err="1" smtClean="0"/>
              <a:t>eek</a:t>
            </a:r>
            <a:r>
              <a:rPr lang="de-DE" i="1" dirty="0" smtClean="0"/>
              <a:t> 2</a:t>
            </a:r>
            <a:endParaRPr lang="de-DE" i="1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87" t="11801" b="42516"/>
          <a:stretch/>
        </p:blipFill>
        <p:spPr>
          <a:xfrm>
            <a:off x="565970" y="4670221"/>
            <a:ext cx="1667092" cy="165629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5" t="12245" b="40076"/>
          <a:stretch/>
        </p:blipFill>
        <p:spPr>
          <a:xfrm>
            <a:off x="2239435" y="4709940"/>
            <a:ext cx="1655712" cy="1653077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1368023" y="4540409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err="1"/>
              <a:t>w</a:t>
            </a:r>
            <a:r>
              <a:rPr lang="de-DE" sz="1400" i="1" dirty="0" err="1" smtClean="0"/>
              <a:t>eek</a:t>
            </a:r>
            <a:r>
              <a:rPr lang="de-DE" sz="1400" i="1" dirty="0" smtClean="0"/>
              <a:t> 1</a:t>
            </a:r>
            <a:endParaRPr lang="de-DE" sz="1400" i="1" dirty="0"/>
          </a:p>
        </p:txBody>
      </p:sp>
      <p:sp>
        <p:nvSpPr>
          <p:cNvPr id="15" name="Textfeld 14"/>
          <p:cNvSpPr txBox="1"/>
          <p:nvPr/>
        </p:nvSpPr>
        <p:spPr>
          <a:xfrm>
            <a:off x="2898841" y="4528877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err="1"/>
              <a:t>w</a:t>
            </a:r>
            <a:r>
              <a:rPr lang="de-DE" sz="1400" i="1" dirty="0" err="1" smtClean="0"/>
              <a:t>eek</a:t>
            </a:r>
            <a:r>
              <a:rPr lang="de-DE" sz="1400" i="1" dirty="0" smtClean="0"/>
              <a:t> 2</a:t>
            </a:r>
            <a:endParaRPr lang="de-DE" sz="1400" i="1" dirty="0"/>
          </a:p>
        </p:txBody>
      </p:sp>
      <p:sp>
        <p:nvSpPr>
          <p:cNvPr id="16" name="Textfeld 15"/>
          <p:cNvSpPr txBox="1"/>
          <p:nvPr/>
        </p:nvSpPr>
        <p:spPr>
          <a:xfrm>
            <a:off x="2073255" y="4243849"/>
            <a:ext cx="797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c</a:t>
            </a:r>
            <a:r>
              <a:rPr lang="de-DE" sz="1400" dirty="0" err="1" smtClean="0"/>
              <a:t>ohort</a:t>
            </a:r>
            <a:r>
              <a:rPr lang="de-DE" sz="1400" dirty="0" smtClean="0"/>
              <a:t> 1</a:t>
            </a:r>
            <a:endParaRPr lang="de-DE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4789875" y="4540409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err="1"/>
              <a:t>w</a:t>
            </a:r>
            <a:r>
              <a:rPr lang="de-DE" sz="1400" i="1" dirty="0" err="1" smtClean="0"/>
              <a:t>eek</a:t>
            </a:r>
            <a:r>
              <a:rPr lang="de-DE" sz="1400" i="1" dirty="0" smtClean="0"/>
              <a:t> 1</a:t>
            </a:r>
            <a:endParaRPr lang="de-DE" sz="1400" i="1" dirty="0"/>
          </a:p>
        </p:txBody>
      </p:sp>
      <p:sp>
        <p:nvSpPr>
          <p:cNvPr id="18" name="Textfeld 17"/>
          <p:cNvSpPr txBox="1"/>
          <p:nvPr/>
        </p:nvSpPr>
        <p:spPr>
          <a:xfrm>
            <a:off x="6195565" y="4528877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err="1"/>
              <a:t>w</a:t>
            </a:r>
            <a:r>
              <a:rPr lang="de-DE" sz="1400" i="1" dirty="0" err="1" smtClean="0"/>
              <a:t>eek</a:t>
            </a:r>
            <a:r>
              <a:rPr lang="de-DE" sz="1400" i="1" dirty="0" smtClean="0"/>
              <a:t> 2</a:t>
            </a:r>
            <a:endParaRPr lang="de-DE" sz="1400" i="1" dirty="0"/>
          </a:p>
        </p:txBody>
      </p:sp>
      <p:sp>
        <p:nvSpPr>
          <p:cNvPr id="19" name="Textfeld 18"/>
          <p:cNvSpPr txBox="1"/>
          <p:nvPr/>
        </p:nvSpPr>
        <p:spPr>
          <a:xfrm>
            <a:off x="5369979" y="4243849"/>
            <a:ext cx="797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c</a:t>
            </a:r>
            <a:r>
              <a:rPr lang="de-DE" sz="1400" dirty="0" err="1" smtClean="0"/>
              <a:t>ohort</a:t>
            </a:r>
            <a:r>
              <a:rPr lang="de-DE" sz="1400" dirty="0" smtClean="0"/>
              <a:t> 2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77233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921</Words>
  <Application>Microsoft Office PowerPoint</Application>
  <PresentationFormat>Breitbild</PresentationFormat>
  <Paragraphs>169</Paragraphs>
  <Slides>20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Times New Roman</vt:lpstr>
      <vt:lpstr>Wingdings</vt:lpstr>
      <vt:lpstr>Office</vt:lpstr>
      <vt:lpstr>PowerPoint-Präsentation</vt:lpstr>
      <vt:lpstr>PowerPoint-Präsentation</vt:lpstr>
      <vt:lpstr>PowerPoint-Präsentation</vt:lpstr>
      <vt:lpstr>Wolf et al. Nat Comm in press</vt:lpstr>
      <vt:lpstr>PowerPoint-Präsentation</vt:lpstr>
      <vt:lpstr>PowerPoint-Präsentation</vt:lpstr>
      <vt:lpstr>stability of social hierarchy (David‘s score)</vt:lpstr>
      <vt:lpstr>stability of chasing (fraction of wins) </vt:lpstr>
      <vt:lpstr>OXTRΔAON vs controls: chasing</vt:lpstr>
      <vt:lpstr>OXTRΔAON vs controls: social hierarchy</vt:lpstr>
      <vt:lpstr>PowerPoint-Präsentation</vt:lpstr>
      <vt:lpstr>rich clubs</vt:lpstr>
      <vt:lpstr>rich clubs</vt:lpstr>
      <vt:lpstr>rich clubs and chasing</vt:lpstr>
      <vt:lpstr>OXTRΔAON vs control animals: rich club</vt:lpstr>
      <vt:lpstr>Questions</vt:lpstr>
      <vt:lpstr>metric selection: social hierarchy</vt:lpstr>
      <vt:lpstr>metric selection: chasing</vt:lpstr>
      <vt:lpstr>Who is chasing?</vt:lpstr>
      <vt:lpstr>Who is chasing?</vt:lpstr>
    </vt:vector>
  </TitlesOfParts>
  <Company>ZI Mannheim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Reinwald,Jonathan</dc:creator>
  <cp:lastModifiedBy>Reinwald,Jonathan</cp:lastModifiedBy>
  <cp:revision>35</cp:revision>
  <dcterms:created xsi:type="dcterms:W3CDTF">2024-07-08T09:22:09Z</dcterms:created>
  <dcterms:modified xsi:type="dcterms:W3CDTF">2024-07-09T12:19:32Z</dcterms:modified>
</cp:coreProperties>
</file>